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3" r:id="rId4"/>
    <p:sldId id="258" r:id="rId5"/>
    <p:sldId id="259" r:id="rId6"/>
    <p:sldId id="274" r:id="rId7"/>
    <p:sldId id="275" r:id="rId8"/>
    <p:sldId id="260" r:id="rId9"/>
    <p:sldId id="277" r:id="rId10"/>
    <p:sldId id="278" r:id="rId11"/>
    <p:sldId id="276" r:id="rId12"/>
    <p:sldId id="261" r:id="rId13"/>
    <p:sldId id="262" r:id="rId14"/>
    <p:sldId id="263" r:id="rId15"/>
    <p:sldId id="279" r:id="rId16"/>
    <p:sldId id="280" r:id="rId17"/>
    <p:sldId id="264" r:id="rId18"/>
    <p:sldId id="281" r:id="rId19"/>
    <p:sldId id="265" r:id="rId20"/>
    <p:sldId id="282" r:id="rId21"/>
    <p:sldId id="283" r:id="rId22"/>
    <p:sldId id="284" r:id="rId23"/>
    <p:sldId id="285" r:id="rId24"/>
    <p:sldId id="286"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3608535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1382599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2378815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3690095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3594155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2795570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2906694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53904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2099185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3088317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A847CFC-816F-41D0-AAC0-9BF4FEBC753E}" type="datetimeFigureOut">
              <a:rPr lang="es-ES" smtClean="0"/>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extLst>
      <p:ext uri="{BB962C8B-B14F-4D97-AF65-F5344CB8AC3E}">
        <p14:creationId xmlns:p14="http://schemas.microsoft.com/office/powerpoint/2010/main" val="1330417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28/03/2014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extLst>
      <p:ext uri="{BB962C8B-B14F-4D97-AF65-F5344CB8AC3E}">
        <p14:creationId xmlns:p14="http://schemas.microsoft.com/office/powerpoint/2010/main" val="372119719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gif"/></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476673"/>
            <a:ext cx="7772400" cy="864096"/>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r>
              <a:rPr lang="es-CO" dirty="0" smtClean="0">
                <a:latin typeface="Algerian" pitchFamily="82" charset="0"/>
              </a:rPr>
              <a:t>La agonía de cristo</a:t>
            </a:r>
            <a:endParaRPr lang="es-CO" dirty="0">
              <a:latin typeface="Algerian" pitchFamily="82" charset="0"/>
            </a:endParaRPr>
          </a:p>
        </p:txBody>
      </p:sp>
      <p:sp>
        <p:nvSpPr>
          <p:cNvPr id="3" name="2 Subtítulo"/>
          <p:cNvSpPr>
            <a:spLocks noGrp="1"/>
          </p:cNvSpPr>
          <p:nvPr>
            <p:ph type="subTitle" idx="1"/>
          </p:nvPr>
        </p:nvSpPr>
        <p:spPr>
          <a:xfrm>
            <a:off x="1263588" y="5373216"/>
            <a:ext cx="6400800" cy="672480"/>
          </a:xfrm>
        </p:spPr>
        <p:txBody>
          <a:bodyPr>
            <a:normAutofit fontScale="25000" lnSpcReduction="20000"/>
          </a:bodyPr>
          <a:lstStyle/>
          <a:p>
            <a:r>
              <a:rPr lang="es-MX" sz="16000" b="1" dirty="0">
                <a:solidFill>
                  <a:srgbClr val="FF0000"/>
                </a:solidFill>
              </a:rPr>
              <a:t>La </a:t>
            </a:r>
            <a:r>
              <a:rPr lang="es-MX" sz="16000" b="1" dirty="0" smtClean="0">
                <a:solidFill>
                  <a:srgbClr val="FF0000"/>
                </a:solidFill>
              </a:rPr>
              <a:t>hora terrible </a:t>
            </a:r>
            <a:endParaRPr lang="es-MX" sz="160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1556792"/>
            <a:ext cx="3096344"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982982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3600" b="1" dirty="0" smtClean="0">
                <a:solidFill>
                  <a:schemeClr val="tx1"/>
                </a:solidFill>
              </a:rPr>
              <a:t>¿SABÍAS QUE EN UNA OPORTUNIDAD EL SEÑOR JESÚS CLAMÓ POR SALVACIÓN? </a:t>
            </a:r>
            <a:endParaRPr lang="es-CO" sz="3600" b="1" dirty="0">
              <a:solidFill>
                <a:schemeClr val="tx1"/>
              </a:solidFill>
            </a:endParaRPr>
          </a:p>
        </p:txBody>
      </p:sp>
      <p:sp>
        <p:nvSpPr>
          <p:cNvPr id="3" name="2 Marcador de contenido"/>
          <p:cNvSpPr>
            <a:spLocks noGrp="1"/>
          </p:cNvSpPr>
          <p:nvPr>
            <p:ph idx="1"/>
          </p:nvPr>
        </p:nvSpPr>
        <p:spPr>
          <a:xfrm>
            <a:off x="872067" y="2276873"/>
            <a:ext cx="4996077" cy="2160240"/>
          </a:xfrm>
          <a:blipFill>
            <a:blip r:embed="rId2"/>
            <a:tile tx="0" ty="0" sx="100000" sy="100000" flip="none" algn="tl"/>
          </a:blipFill>
        </p:spPr>
        <p:txBody>
          <a:bodyPr>
            <a:normAutofit fontScale="85000" lnSpcReduction="20000"/>
          </a:bodyPr>
          <a:lstStyle/>
          <a:p>
            <a:pPr marL="0" indent="0">
              <a:buNone/>
            </a:pPr>
            <a:r>
              <a:rPr lang="es-CO" dirty="0" smtClean="0"/>
              <a:t>¿En </a:t>
            </a:r>
            <a:r>
              <a:rPr lang="es-CO" b="1" dirty="0">
                <a:solidFill>
                  <a:srgbClr val="FF0000"/>
                </a:solidFill>
              </a:rPr>
              <a:t>Juan 12:27 </a:t>
            </a:r>
            <a:r>
              <a:rPr lang="es-CO" dirty="0"/>
              <a:t>Jesús dijo, “</a:t>
            </a:r>
            <a:r>
              <a:rPr lang="es-CO" dirty="0">
                <a:latin typeface="Agency FB" pitchFamily="34" charset="0"/>
              </a:rPr>
              <a:t>Padre, sálvame de esta </a:t>
            </a:r>
            <a:r>
              <a:rPr lang="es-CO" dirty="0" smtClean="0">
                <a:latin typeface="Agency FB" pitchFamily="34" charset="0"/>
              </a:rPr>
              <a:t>hora</a:t>
            </a:r>
            <a:r>
              <a:rPr lang="es-CO" dirty="0" smtClean="0"/>
              <a:t>”. </a:t>
            </a:r>
            <a:r>
              <a:rPr lang="es-CO" dirty="0"/>
              <a:t>En la noche antes de Su muerte en la cruz del Calvario, Jesús fue a un lugar </a:t>
            </a:r>
            <a:r>
              <a:rPr lang="es-CO" dirty="0" smtClean="0"/>
              <a:t>llamado Getsemaní </a:t>
            </a:r>
            <a:r>
              <a:rPr lang="es-CO" b="1" dirty="0" smtClean="0">
                <a:solidFill>
                  <a:srgbClr val="FF0000"/>
                </a:solidFill>
              </a:rPr>
              <a:t>(Marcos </a:t>
            </a:r>
            <a:r>
              <a:rPr lang="es-CO" b="1" dirty="0">
                <a:solidFill>
                  <a:srgbClr val="FF0000"/>
                </a:solidFill>
              </a:rPr>
              <a:t>14:32). </a:t>
            </a:r>
            <a:endParaRPr lang="es-CO" b="1" dirty="0" smtClean="0">
              <a:solidFill>
                <a:srgbClr val="FF0000"/>
              </a:solidFill>
            </a:endParaRPr>
          </a:p>
        </p:txBody>
      </p:sp>
      <p:sp>
        <p:nvSpPr>
          <p:cNvPr id="4" name="3 Rectángulo"/>
          <p:cNvSpPr/>
          <p:nvPr/>
        </p:nvSpPr>
        <p:spPr>
          <a:xfrm>
            <a:off x="615139" y="5157192"/>
            <a:ext cx="7848872" cy="1384995"/>
          </a:xfrm>
          <a:prstGeom prst="rect">
            <a:avLst/>
          </a:prstGeom>
          <a:solidFill>
            <a:schemeClr val="accent5">
              <a:lumMod val="20000"/>
              <a:lumOff val="80000"/>
            </a:schemeClr>
          </a:solidFill>
        </p:spPr>
        <p:txBody>
          <a:bodyPr wrap="square">
            <a:spAutoFit/>
          </a:bodyPr>
          <a:lstStyle/>
          <a:p>
            <a:r>
              <a:rPr lang="es-CO" sz="2800" dirty="0"/>
              <a:t>Fue allí donde Jesús se angustió mucho y se postró en tierra y oró que si «</a:t>
            </a:r>
            <a:r>
              <a:rPr lang="es-CO" sz="2800" dirty="0">
                <a:latin typeface="Agency FB" pitchFamily="34" charset="0"/>
              </a:rPr>
              <a:t>fuese posible, pasase de él aquella hora</a:t>
            </a:r>
            <a:r>
              <a:rPr lang="es-CO" sz="2800" dirty="0"/>
              <a:t>».  </a:t>
            </a:r>
            <a:r>
              <a:rPr lang="es-CO" sz="2800" b="1" dirty="0">
                <a:solidFill>
                  <a:srgbClr val="FF0000"/>
                </a:solidFill>
              </a:rPr>
              <a:t>(Marcos 14:35). </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2636912"/>
            <a:ext cx="2160240"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38481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par>
                                <p:cTn id="39" presetID="26" presetClass="entr" presetSubtype="0"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down)">
                                      <p:cBhvr>
                                        <p:cTn id="41" dur="580">
                                          <p:stCondLst>
                                            <p:cond delay="0"/>
                                          </p:stCondLst>
                                        </p:cTn>
                                        <p:tgtEl>
                                          <p:spTgt spid="4"/>
                                        </p:tgtEl>
                                      </p:cBhvr>
                                    </p:animEffect>
                                    <p:anim calcmode="lin" valueType="num">
                                      <p:cBhvr>
                                        <p:cTn id="4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7" dur="26">
                                          <p:stCondLst>
                                            <p:cond delay="650"/>
                                          </p:stCondLst>
                                        </p:cTn>
                                        <p:tgtEl>
                                          <p:spTgt spid="4"/>
                                        </p:tgtEl>
                                      </p:cBhvr>
                                      <p:to x="100000" y="60000"/>
                                    </p:animScale>
                                    <p:animScale>
                                      <p:cBhvr>
                                        <p:cTn id="48" dur="166" decel="50000">
                                          <p:stCondLst>
                                            <p:cond delay="676"/>
                                          </p:stCondLst>
                                        </p:cTn>
                                        <p:tgtEl>
                                          <p:spTgt spid="4"/>
                                        </p:tgtEl>
                                      </p:cBhvr>
                                      <p:to x="100000" y="100000"/>
                                    </p:animScale>
                                    <p:animScale>
                                      <p:cBhvr>
                                        <p:cTn id="49" dur="26">
                                          <p:stCondLst>
                                            <p:cond delay="1312"/>
                                          </p:stCondLst>
                                        </p:cTn>
                                        <p:tgtEl>
                                          <p:spTgt spid="4"/>
                                        </p:tgtEl>
                                      </p:cBhvr>
                                      <p:to x="100000" y="80000"/>
                                    </p:animScale>
                                    <p:animScale>
                                      <p:cBhvr>
                                        <p:cTn id="50" dur="166" decel="50000">
                                          <p:stCondLst>
                                            <p:cond delay="1338"/>
                                          </p:stCondLst>
                                        </p:cTn>
                                        <p:tgtEl>
                                          <p:spTgt spid="4"/>
                                        </p:tgtEl>
                                      </p:cBhvr>
                                      <p:to x="100000" y="100000"/>
                                    </p:animScale>
                                    <p:animScale>
                                      <p:cBhvr>
                                        <p:cTn id="51" dur="26">
                                          <p:stCondLst>
                                            <p:cond delay="1642"/>
                                          </p:stCondLst>
                                        </p:cTn>
                                        <p:tgtEl>
                                          <p:spTgt spid="4"/>
                                        </p:tgtEl>
                                      </p:cBhvr>
                                      <p:to x="100000" y="90000"/>
                                    </p:animScale>
                                    <p:animScale>
                                      <p:cBhvr>
                                        <p:cTn id="52" dur="166" decel="50000">
                                          <p:stCondLst>
                                            <p:cond delay="1668"/>
                                          </p:stCondLst>
                                        </p:cTn>
                                        <p:tgtEl>
                                          <p:spTgt spid="4"/>
                                        </p:tgtEl>
                                      </p:cBhvr>
                                      <p:to x="100000" y="100000"/>
                                    </p:animScale>
                                    <p:animScale>
                                      <p:cBhvr>
                                        <p:cTn id="53" dur="26">
                                          <p:stCondLst>
                                            <p:cond delay="1808"/>
                                          </p:stCondLst>
                                        </p:cTn>
                                        <p:tgtEl>
                                          <p:spTgt spid="4"/>
                                        </p:tgtEl>
                                      </p:cBhvr>
                                      <p:to x="100000" y="95000"/>
                                    </p:animScale>
                                    <p:animScale>
                                      <p:cBhvr>
                                        <p:cTn id="54" dur="166" decel="50000">
                                          <p:stCondLst>
                                            <p:cond delay="1834"/>
                                          </p:stCondLst>
                                        </p:cTn>
                                        <p:tgtEl>
                                          <p:spTgt spid="4"/>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down)">
                                      <p:cBhvr>
                                        <p:cTn id="57" dur="580">
                                          <p:stCondLst>
                                            <p:cond delay="0"/>
                                          </p:stCondLst>
                                        </p:cTn>
                                        <p:tgtEl>
                                          <p:spTgt spid="5"/>
                                        </p:tgtEl>
                                      </p:cBhvr>
                                    </p:animEffect>
                                    <p:anim calcmode="lin" valueType="num">
                                      <p:cBhvr>
                                        <p:cTn id="5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3" dur="26">
                                          <p:stCondLst>
                                            <p:cond delay="650"/>
                                          </p:stCondLst>
                                        </p:cTn>
                                        <p:tgtEl>
                                          <p:spTgt spid="5"/>
                                        </p:tgtEl>
                                      </p:cBhvr>
                                      <p:to x="100000" y="60000"/>
                                    </p:animScale>
                                    <p:animScale>
                                      <p:cBhvr>
                                        <p:cTn id="64" dur="166" decel="50000">
                                          <p:stCondLst>
                                            <p:cond delay="676"/>
                                          </p:stCondLst>
                                        </p:cTn>
                                        <p:tgtEl>
                                          <p:spTgt spid="5"/>
                                        </p:tgtEl>
                                      </p:cBhvr>
                                      <p:to x="100000" y="100000"/>
                                    </p:animScale>
                                    <p:animScale>
                                      <p:cBhvr>
                                        <p:cTn id="65" dur="26">
                                          <p:stCondLst>
                                            <p:cond delay="1312"/>
                                          </p:stCondLst>
                                        </p:cTn>
                                        <p:tgtEl>
                                          <p:spTgt spid="5"/>
                                        </p:tgtEl>
                                      </p:cBhvr>
                                      <p:to x="100000" y="80000"/>
                                    </p:animScale>
                                    <p:animScale>
                                      <p:cBhvr>
                                        <p:cTn id="66" dur="166" decel="50000">
                                          <p:stCondLst>
                                            <p:cond delay="1338"/>
                                          </p:stCondLst>
                                        </p:cTn>
                                        <p:tgtEl>
                                          <p:spTgt spid="5"/>
                                        </p:tgtEl>
                                      </p:cBhvr>
                                      <p:to x="100000" y="100000"/>
                                    </p:animScale>
                                    <p:animScale>
                                      <p:cBhvr>
                                        <p:cTn id="67" dur="26">
                                          <p:stCondLst>
                                            <p:cond delay="1642"/>
                                          </p:stCondLst>
                                        </p:cTn>
                                        <p:tgtEl>
                                          <p:spTgt spid="5"/>
                                        </p:tgtEl>
                                      </p:cBhvr>
                                      <p:to x="100000" y="90000"/>
                                    </p:animScale>
                                    <p:animScale>
                                      <p:cBhvr>
                                        <p:cTn id="68" dur="166" decel="50000">
                                          <p:stCondLst>
                                            <p:cond delay="1668"/>
                                          </p:stCondLst>
                                        </p:cTn>
                                        <p:tgtEl>
                                          <p:spTgt spid="5"/>
                                        </p:tgtEl>
                                      </p:cBhvr>
                                      <p:to x="100000" y="100000"/>
                                    </p:animScale>
                                    <p:animScale>
                                      <p:cBhvr>
                                        <p:cTn id="69" dur="26">
                                          <p:stCondLst>
                                            <p:cond delay="1808"/>
                                          </p:stCondLst>
                                        </p:cTn>
                                        <p:tgtEl>
                                          <p:spTgt spid="5"/>
                                        </p:tgtEl>
                                      </p:cBhvr>
                                      <p:to x="100000" y="95000"/>
                                    </p:animScale>
                                    <p:animScale>
                                      <p:cBhvr>
                                        <p:cTn id="7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457200" y="338328"/>
            <a:ext cx="8229600" cy="2082560"/>
          </a:xfrm>
        </p:spPr>
        <p:txBody>
          <a:bodyPr>
            <a:noAutofit/>
          </a:bodyPr>
          <a:lstStyle/>
          <a:p>
            <a:r>
              <a:rPr lang="es-CO" sz="2400" dirty="0">
                <a:solidFill>
                  <a:srgbClr val="002060"/>
                </a:solidFill>
              </a:rPr>
              <a:t>Jesús, en Su perfecta humanidad, no deseaba enfrentar esta terrible hora. Jesús había anticipado esta hora (ÉL la había visto y sabía de ella de antemano), pero ahora, cuando la hora estaba muy cerca dijo: “</a:t>
            </a:r>
            <a:r>
              <a:rPr lang="es-CO" sz="2400" b="1" dirty="0">
                <a:solidFill>
                  <a:srgbClr val="002060"/>
                </a:solidFill>
                <a:latin typeface="Agency FB" pitchFamily="34" charset="0"/>
              </a:rPr>
              <a:t>ha  llegado la hora</a:t>
            </a:r>
            <a:r>
              <a:rPr lang="es-CO" sz="2400" dirty="0" smtClean="0">
                <a:solidFill>
                  <a:srgbClr val="002060"/>
                </a:solidFill>
              </a:rPr>
              <a:t>,”, </a:t>
            </a:r>
            <a:r>
              <a:rPr lang="es-CO" sz="2400" b="1" dirty="0">
                <a:solidFill>
                  <a:srgbClr val="FF0000"/>
                </a:solidFill>
              </a:rPr>
              <a:t>Mateo 26:45</a:t>
            </a:r>
            <a:r>
              <a:rPr lang="es-CO" sz="2400" dirty="0">
                <a:solidFill>
                  <a:srgbClr val="002060"/>
                </a:solidFill>
              </a:rPr>
              <a:t>, como </a:t>
            </a:r>
            <a:r>
              <a:rPr lang="es-CO" sz="2400" dirty="0" smtClean="0">
                <a:solidFill>
                  <a:srgbClr val="002060"/>
                </a:solidFill>
              </a:rPr>
              <a:t> </a:t>
            </a:r>
            <a:r>
              <a:rPr lang="es-CO" sz="2400" dirty="0">
                <a:solidFill>
                  <a:srgbClr val="002060"/>
                </a:solidFill>
              </a:rPr>
              <a:t>Hombre, ÉL naturalmente la rehuía. </a:t>
            </a:r>
          </a:p>
        </p:txBody>
      </p:sp>
      <p:sp>
        <p:nvSpPr>
          <p:cNvPr id="2" name="1 Marcador de contenido"/>
          <p:cNvSpPr>
            <a:spLocks noGrp="1"/>
          </p:cNvSpPr>
          <p:nvPr>
            <p:ph idx="1"/>
          </p:nvPr>
        </p:nvSpPr>
        <p:spPr>
          <a:xfrm>
            <a:off x="323528" y="2675466"/>
            <a:ext cx="8568951" cy="3921885"/>
          </a:xfrm>
        </p:spPr>
        <p:txBody>
          <a:bodyPr>
            <a:normAutofit fontScale="85000" lnSpcReduction="20000"/>
          </a:bodyPr>
          <a:lstStyle/>
          <a:p>
            <a:pPr marL="0" indent="0" algn="ctr">
              <a:buNone/>
            </a:pPr>
            <a:r>
              <a:rPr lang="es-CO" sz="3200" b="1" u="sng" dirty="0" smtClean="0"/>
              <a:t>¿</a:t>
            </a:r>
            <a:r>
              <a:rPr lang="es-CO" sz="3200" b="1" u="sng" dirty="0"/>
              <a:t>Qué era esta hora, de la cual el Señor hablaba?</a:t>
            </a:r>
          </a:p>
          <a:p>
            <a:pPr marL="0" indent="0" algn="ctr">
              <a:buNone/>
            </a:pPr>
            <a:r>
              <a:rPr lang="es-CO" dirty="0"/>
              <a:t>Para determinar exactamente el significado de “LA HORA”, favor estudiar los siguientes pasajes: </a:t>
            </a:r>
            <a:endParaRPr lang="es-CO" dirty="0" smtClean="0"/>
          </a:p>
          <a:p>
            <a:pPr marL="0" indent="0">
              <a:buNone/>
            </a:pPr>
            <a:r>
              <a:rPr lang="es-CO" dirty="0" smtClean="0"/>
              <a:t>El Señor permite que sus captores le pongan las manos encima</a:t>
            </a:r>
            <a:r>
              <a:rPr lang="es-CO" dirty="0" smtClean="0">
                <a:solidFill>
                  <a:srgbClr val="FF0000"/>
                </a:solidFill>
              </a:rPr>
              <a:t>. Juan </a:t>
            </a:r>
            <a:r>
              <a:rPr lang="es-CO" dirty="0">
                <a:solidFill>
                  <a:srgbClr val="FF0000"/>
                </a:solidFill>
              </a:rPr>
              <a:t>7:30; </a:t>
            </a:r>
            <a:r>
              <a:rPr lang="es-CO" dirty="0" smtClean="0">
                <a:solidFill>
                  <a:srgbClr val="FF0000"/>
                </a:solidFill>
              </a:rPr>
              <a:t>8:20; Marcos </a:t>
            </a:r>
            <a:r>
              <a:rPr lang="es-CO" dirty="0">
                <a:solidFill>
                  <a:srgbClr val="FF0000"/>
                </a:solidFill>
              </a:rPr>
              <a:t>14:41, </a:t>
            </a:r>
            <a:r>
              <a:rPr lang="es-CO" dirty="0" smtClean="0">
                <a:solidFill>
                  <a:srgbClr val="FF0000"/>
                </a:solidFill>
              </a:rPr>
              <a:t>43.</a:t>
            </a:r>
          </a:p>
          <a:p>
            <a:pPr marL="0" indent="0">
              <a:buNone/>
            </a:pPr>
            <a:r>
              <a:rPr lang="es-CO" dirty="0" smtClean="0"/>
              <a:t>En estos versículos es  definida la hora</a:t>
            </a:r>
            <a:r>
              <a:rPr lang="es-CO" dirty="0" smtClean="0">
                <a:solidFill>
                  <a:srgbClr val="FF0000"/>
                </a:solidFill>
              </a:rPr>
              <a:t>. Juan 12:23-24; Juan 12:27; 32-33; Juan </a:t>
            </a:r>
            <a:r>
              <a:rPr lang="es-CO" dirty="0">
                <a:solidFill>
                  <a:srgbClr val="FF0000"/>
                </a:solidFill>
              </a:rPr>
              <a:t>13:1; </a:t>
            </a:r>
            <a:r>
              <a:rPr lang="es-CO" dirty="0" smtClean="0">
                <a:solidFill>
                  <a:srgbClr val="FF0000"/>
                </a:solidFill>
              </a:rPr>
              <a:t>17:1.</a:t>
            </a:r>
            <a:endParaRPr lang="es-CO" dirty="0">
              <a:solidFill>
                <a:srgbClr val="FF0000"/>
              </a:solidFill>
            </a:endParaRPr>
          </a:p>
          <a:p>
            <a:pPr marL="0" indent="0">
              <a:buNone/>
            </a:pPr>
            <a:r>
              <a:rPr lang="es-CO" dirty="0">
                <a:solidFill>
                  <a:srgbClr val="00B050"/>
                </a:solidFill>
              </a:rPr>
              <a:t>Aunque el Señor deseaba ser librado de esta terrible muerte, ÉL sabía que para </a:t>
            </a:r>
            <a:r>
              <a:rPr lang="es-CO" dirty="0" smtClean="0">
                <a:solidFill>
                  <a:srgbClr val="00B050"/>
                </a:solidFill>
              </a:rPr>
              <a:t>esto </a:t>
            </a:r>
            <a:r>
              <a:rPr lang="es-CO" dirty="0">
                <a:solidFill>
                  <a:srgbClr val="00B050"/>
                </a:solidFill>
              </a:rPr>
              <a:t>mismo ÉL había venido al mundo (</a:t>
            </a:r>
            <a:r>
              <a:rPr lang="es-CO" dirty="0">
                <a:solidFill>
                  <a:srgbClr val="FF0000"/>
                </a:solidFill>
              </a:rPr>
              <a:t>Juan </a:t>
            </a:r>
            <a:r>
              <a:rPr lang="es-CO" dirty="0" smtClean="0">
                <a:solidFill>
                  <a:srgbClr val="FF0000"/>
                </a:solidFill>
              </a:rPr>
              <a:t>12:27</a:t>
            </a:r>
            <a:r>
              <a:rPr lang="es-CO" dirty="0" smtClean="0">
                <a:solidFill>
                  <a:srgbClr val="00B050"/>
                </a:solidFill>
              </a:rPr>
              <a:t>, “sálvame</a:t>
            </a:r>
            <a:r>
              <a:rPr lang="es-CO" dirty="0">
                <a:solidFill>
                  <a:srgbClr val="00B050"/>
                </a:solidFill>
              </a:rPr>
              <a:t>. . . más para esto he llegado”). </a:t>
            </a:r>
          </a:p>
        </p:txBody>
      </p:sp>
    </p:spTree>
    <p:extLst>
      <p:ext uri="{BB962C8B-B14F-4D97-AF65-F5344CB8AC3E}">
        <p14:creationId xmlns:p14="http://schemas.microsoft.com/office/powerpoint/2010/main" val="3861878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896299017"/>
              </p:ext>
            </p:extLst>
          </p:nvPr>
        </p:nvGraphicFramePr>
        <p:xfrm>
          <a:off x="323528" y="764703"/>
          <a:ext cx="8352928" cy="5688630"/>
        </p:xfrm>
        <a:graphic>
          <a:graphicData uri="http://schemas.openxmlformats.org/drawingml/2006/table">
            <a:tbl>
              <a:tblPr/>
              <a:tblGrid>
                <a:gridCol w="5550996"/>
                <a:gridCol w="2801932"/>
              </a:tblGrid>
              <a:tr h="948105">
                <a:tc>
                  <a:txBody>
                    <a:bodyPr/>
                    <a:lstStyle/>
                    <a:p>
                      <a:pPr algn="just"/>
                      <a:r>
                        <a:rPr lang="es-MX" sz="1600" dirty="0">
                          <a:effectLst/>
                          <a:latin typeface="Verdana"/>
                        </a:rPr>
                        <a:t/>
                      </a:r>
                      <a:br>
                        <a:rPr lang="es-MX" sz="1600" dirty="0">
                          <a:effectLst/>
                          <a:latin typeface="Verdana"/>
                        </a:rPr>
                      </a:br>
                      <a:r>
                        <a:rPr lang="es-MX" sz="1600" dirty="0">
                          <a:effectLst/>
                          <a:latin typeface="Verdana"/>
                        </a:rPr>
                        <a:t>1. </a:t>
                      </a:r>
                      <a:r>
                        <a:rPr lang="es-MX" sz="1600" dirty="0" smtClean="0">
                          <a:effectLst/>
                          <a:latin typeface="Verdana"/>
                        </a:rPr>
                        <a:t> </a:t>
                      </a:r>
                      <a:r>
                        <a:rPr lang="es-MX" sz="1600" dirty="0">
                          <a:effectLst/>
                          <a:latin typeface="Verdana"/>
                        </a:rPr>
                        <a:t>para salvar a los pecadores</a:t>
                      </a:r>
                      <a:endParaRPr lang="es-MX"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a:gsLst>
                        <a:gs pos="0">
                          <a:srgbClr val="5E9EFF"/>
                        </a:gs>
                        <a:gs pos="39999">
                          <a:srgbClr val="85C2FF"/>
                        </a:gs>
                        <a:gs pos="70000">
                          <a:srgbClr val="C4D6EB"/>
                        </a:gs>
                        <a:gs pos="100000">
                          <a:srgbClr val="FFEBFA"/>
                        </a:gs>
                      </a:gsLst>
                      <a:lin ang="5400000" scaled="0"/>
                    </a:gradFill>
                  </a:tcPr>
                </a:tc>
                <a:tc>
                  <a:txBody>
                    <a:bodyPr/>
                    <a:lstStyle/>
                    <a:p>
                      <a:pPr algn="just"/>
                      <a:r>
                        <a:rPr lang="es-MX" sz="1600" dirty="0">
                          <a:effectLst/>
                          <a:latin typeface="Verdana"/>
                        </a:rPr>
                        <a:t/>
                      </a:r>
                      <a:br>
                        <a:rPr lang="es-MX" sz="1600" dirty="0">
                          <a:effectLst/>
                          <a:latin typeface="Verdana"/>
                        </a:rPr>
                      </a:br>
                      <a:r>
                        <a:rPr lang="es-MX" sz="1600" dirty="0">
                          <a:effectLst/>
                          <a:latin typeface="Verdana"/>
                        </a:rPr>
                        <a:t>A. Lucas 19:10</a:t>
                      </a:r>
                      <a:endParaRPr lang="es-MX"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8105">
                <a:tc>
                  <a:txBody>
                    <a:bodyPr/>
                    <a:lstStyle/>
                    <a:p>
                      <a:pPr algn="just"/>
                      <a:r>
                        <a:rPr lang="es-CO" sz="1600" dirty="0">
                          <a:effectLst/>
                          <a:latin typeface="Verdana"/>
                        </a:rPr>
                        <a:t/>
                      </a:r>
                      <a:br>
                        <a:rPr lang="es-CO" sz="1600" dirty="0">
                          <a:effectLst/>
                          <a:latin typeface="Verdana"/>
                        </a:rPr>
                      </a:br>
                      <a:r>
                        <a:rPr lang="es-CO" sz="1600" dirty="0">
                          <a:effectLst/>
                          <a:latin typeface="Verdana"/>
                        </a:rPr>
                        <a:t>2. </a:t>
                      </a:r>
                      <a:r>
                        <a:rPr lang="es-CO" sz="1600" dirty="0" smtClean="0">
                          <a:effectLst/>
                          <a:latin typeface="Verdana"/>
                        </a:rPr>
                        <a:t> </a:t>
                      </a:r>
                      <a:r>
                        <a:rPr lang="es-CO" sz="1600" dirty="0">
                          <a:effectLst/>
                          <a:latin typeface="Verdana"/>
                        </a:rPr>
                        <a:t>no para condenar al mundo, sino para salvarlo</a:t>
                      </a:r>
                      <a:endParaRPr lang="es-CO"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a:gsLst>
                        <a:gs pos="0">
                          <a:srgbClr val="5E9EFF"/>
                        </a:gs>
                        <a:gs pos="39999">
                          <a:srgbClr val="85C2FF"/>
                        </a:gs>
                        <a:gs pos="70000">
                          <a:srgbClr val="C4D6EB"/>
                        </a:gs>
                        <a:gs pos="100000">
                          <a:srgbClr val="FFEBFA"/>
                        </a:gs>
                      </a:gsLst>
                      <a:lin ang="5400000" scaled="0"/>
                    </a:gradFill>
                  </a:tcPr>
                </a:tc>
                <a:tc>
                  <a:txBody>
                    <a:bodyPr/>
                    <a:lstStyle/>
                    <a:p>
                      <a:pPr algn="just"/>
                      <a:r>
                        <a:rPr lang="es-MX" sz="1600" dirty="0">
                          <a:effectLst/>
                          <a:latin typeface="Verdana"/>
                        </a:rPr>
                        <a:t/>
                      </a:r>
                      <a:br>
                        <a:rPr lang="es-MX" sz="1600" dirty="0">
                          <a:effectLst/>
                          <a:latin typeface="Verdana"/>
                        </a:rPr>
                      </a:br>
                      <a:r>
                        <a:rPr lang="es-MX" sz="1600" dirty="0">
                          <a:effectLst/>
                          <a:latin typeface="Verdana"/>
                        </a:rPr>
                        <a:t>B. Marcos 10:45</a:t>
                      </a:r>
                      <a:endParaRPr lang="es-MX"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8105">
                <a:tc>
                  <a:txBody>
                    <a:bodyPr/>
                    <a:lstStyle/>
                    <a:p>
                      <a:pPr algn="just"/>
                      <a:r>
                        <a:rPr lang="es-CO" sz="1600" dirty="0">
                          <a:effectLst/>
                          <a:latin typeface="Verdana"/>
                        </a:rPr>
                        <a:t/>
                      </a:r>
                      <a:br>
                        <a:rPr lang="es-CO" sz="1600" dirty="0">
                          <a:effectLst/>
                          <a:latin typeface="Verdana"/>
                        </a:rPr>
                      </a:br>
                      <a:r>
                        <a:rPr lang="es-CO" sz="1600" dirty="0">
                          <a:effectLst/>
                          <a:latin typeface="Verdana"/>
                        </a:rPr>
                        <a:t>3. </a:t>
                      </a:r>
                      <a:r>
                        <a:rPr lang="es-CO" sz="1600" dirty="0" smtClean="0">
                          <a:effectLst/>
                          <a:latin typeface="Verdana"/>
                        </a:rPr>
                        <a:t>para </a:t>
                      </a:r>
                      <a:r>
                        <a:rPr lang="es-CO" sz="1600" dirty="0">
                          <a:effectLst/>
                          <a:latin typeface="Verdana"/>
                        </a:rPr>
                        <a:t>salvar a Su pueblo de sus pecados</a:t>
                      </a:r>
                      <a:endParaRPr lang="es-CO"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a:gsLst>
                        <a:gs pos="0">
                          <a:srgbClr val="5E9EFF"/>
                        </a:gs>
                        <a:gs pos="39999">
                          <a:srgbClr val="85C2FF"/>
                        </a:gs>
                        <a:gs pos="70000">
                          <a:srgbClr val="C4D6EB"/>
                        </a:gs>
                        <a:gs pos="100000">
                          <a:srgbClr val="FFEBFA"/>
                        </a:gs>
                      </a:gsLst>
                      <a:lin ang="5400000" scaled="0"/>
                    </a:gradFill>
                  </a:tcPr>
                </a:tc>
                <a:tc>
                  <a:txBody>
                    <a:bodyPr/>
                    <a:lstStyle/>
                    <a:p>
                      <a:pPr algn="just"/>
                      <a:r>
                        <a:rPr lang="es-MX" sz="1600" dirty="0">
                          <a:effectLst/>
                          <a:latin typeface="Verdana"/>
                        </a:rPr>
                        <a:t/>
                      </a:r>
                      <a:br>
                        <a:rPr lang="es-MX" sz="1600" dirty="0">
                          <a:effectLst/>
                          <a:latin typeface="Verdana"/>
                        </a:rPr>
                      </a:br>
                      <a:r>
                        <a:rPr lang="es-MX" sz="1600" dirty="0">
                          <a:effectLst/>
                          <a:latin typeface="Verdana"/>
                        </a:rPr>
                        <a:t>C. 1 Timoteo 1:15</a:t>
                      </a:r>
                      <a:endParaRPr lang="es-MX"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8105">
                <a:tc>
                  <a:txBody>
                    <a:bodyPr/>
                    <a:lstStyle/>
                    <a:p>
                      <a:pPr algn="just"/>
                      <a:r>
                        <a:rPr lang="es-CO" sz="1600" dirty="0">
                          <a:effectLst/>
                          <a:latin typeface="Verdana"/>
                        </a:rPr>
                        <a:t/>
                      </a:r>
                      <a:br>
                        <a:rPr lang="es-CO" sz="1600" dirty="0">
                          <a:effectLst/>
                          <a:latin typeface="Verdana"/>
                        </a:rPr>
                      </a:br>
                      <a:r>
                        <a:rPr lang="es-CO" sz="1600" dirty="0">
                          <a:effectLst/>
                          <a:latin typeface="Verdana"/>
                        </a:rPr>
                        <a:t>4. </a:t>
                      </a:r>
                      <a:r>
                        <a:rPr lang="es-CO" sz="1600" dirty="0" smtClean="0">
                          <a:effectLst/>
                          <a:latin typeface="Verdana"/>
                        </a:rPr>
                        <a:t>para </a:t>
                      </a:r>
                      <a:r>
                        <a:rPr lang="es-CO" sz="1600" dirty="0">
                          <a:effectLst/>
                          <a:latin typeface="Verdana"/>
                        </a:rPr>
                        <a:t>buscar y salvar lo que se había perdido</a:t>
                      </a:r>
                      <a:endParaRPr lang="es-CO"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a:gsLst>
                        <a:gs pos="0">
                          <a:srgbClr val="5E9EFF"/>
                        </a:gs>
                        <a:gs pos="39999">
                          <a:srgbClr val="85C2FF"/>
                        </a:gs>
                        <a:gs pos="70000">
                          <a:srgbClr val="C4D6EB"/>
                        </a:gs>
                        <a:gs pos="100000">
                          <a:srgbClr val="FFEBFA"/>
                        </a:gs>
                      </a:gsLst>
                      <a:lin ang="5400000" scaled="0"/>
                    </a:gradFill>
                  </a:tcPr>
                </a:tc>
                <a:tc>
                  <a:txBody>
                    <a:bodyPr/>
                    <a:lstStyle/>
                    <a:p>
                      <a:pPr algn="just"/>
                      <a:r>
                        <a:rPr lang="es-MX" sz="1600" dirty="0">
                          <a:effectLst/>
                          <a:latin typeface="Verdana"/>
                        </a:rPr>
                        <a:t/>
                      </a:r>
                      <a:br>
                        <a:rPr lang="es-MX" sz="1600" dirty="0">
                          <a:effectLst/>
                          <a:latin typeface="Verdana"/>
                        </a:rPr>
                      </a:br>
                      <a:r>
                        <a:rPr lang="es-MX" sz="1600" dirty="0">
                          <a:effectLst/>
                          <a:latin typeface="Verdana"/>
                        </a:rPr>
                        <a:t>D. Juan 10:10-11</a:t>
                      </a:r>
                      <a:endParaRPr lang="es-MX"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8105">
                <a:tc>
                  <a:txBody>
                    <a:bodyPr/>
                    <a:lstStyle/>
                    <a:p>
                      <a:pPr algn="just"/>
                      <a:r>
                        <a:rPr lang="es-CO" sz="1600" dirty="0">
                          <a:effectLst/>
                          <a:latin typeface="Verdana"/>
                        </a:rPr>
                        <a:t/>
                      </a:r>
                      <a:br>
                        <a:rPr lang="es-CO" sz="1600" dirty="0">
                          <a:effectLst/>
                          <a:latin typeface="Verdana"/>
                        </a:rPr>
                      </a:br>
                      <a:r>
                        <a:rPr lang="es-CO" sz="1600" dirty="0">
                          <a:effectLst/>
                          <a:latin typeface="Verdana"/>
                        </a:rPr>
                        <a:t>5. </a:t>
                      </a:r>
                      <a:r>
                        <a:rPr lang="es-CO" sz="1600" dirty="0" smtClean="0">
                          <a:effectLst/>
                          <a:latin typeface="Verdana"/>
                        </a:rPr>
                        <a:t>para </a:t>
                      </a:r>
                      <a:r>
                        <a:rPr lang="es-CO" sz="1600" dirty="0">
                          <a:effectLst/>
                          <a:latin typeface="Verdana"/>
                        </a:rPr>
                        <a:t>darnos vida por medio de Su muerte</a:t>
                      </a:r>
                      <a:endParaRPr lang="es-CO"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a:gsLst>
                        <a:gs pos="0">
                          <a:srgbClr val="5E9EFF"/>
                        </a:gs>
                        <a:gs pos="39999">
                          <a:srgbClr val="85C2FF"/>
                        </a:gs>
                        <a:gs pos="70000">
                          <a:srgbClr val="C4D6EB"/>
                        </a:gs>
                        <a:gs pos="100000">
                          <a:srgbClr val="FFEBFA"/>
                        </a:gs>
                      </a:gsLst>
                      <a:lin ang="5400000" scaled="0"/>
                    </a:gradFill>
                  </a:tcPr>
                </a:tc>
                <a:tc>
                  <a:txBody>
                    <a:bodyPr/>
                    <a:lstStyle/>
                    <a:p>
                      <a:pPr algn="just"/>
                      <a:r>
                        <a:rPr lang="es-MX" sz="1600" dirty="0">
                          <a:effectLst/>
                          <a:latin typeface="Verdana"/>
                        </a:rPr>
                        <a:t/>
                      </a:r>
                      <a:br>
                        <a:rPr lang="es-MX" sz="1600" dirty="0">
                          <a:effectLst/>
                          <a:latin typeface="Verdana"/>
                        </a:rPr>
                      </a:br>
                      <a:r>
                        <a:rPr lang="es-MX" sz="1600" dirty="0">
                          <a:effectLst/>
                          <a:latin typeface="Verdana"/>
                        </a:rPr>
                        <a:t>E. Mateo 1:21</a:t>
                      </a:r>
                      <a:endParaRPr lang="es-MX"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8105">
                <a:tc>
                  <a:txBody>
                    <a:bodyPr/>
                    <a:lstStyle/>
                    <a:p>
                      <a:pPr algn="just"/>
                      <a:r>
                        <a:rPr lang="es-CO" sz="1600" dirty="0">
                          <a:effectLst/>
                          <a:latin typeface="Verdana"/>
                        </a:rPr>
                        <a:t/>
                      </a:r>
                      <a:br>
                        <a:rPr lang="es-CO" sz="1600" dirty="0">
                          <a:effectLst/>
                          <a:latin typeface="Verdana"/>
                        </a:rPr>
                      </a:br>
                      <a:r>
                        <a:rPr lang="es-CO" sz="1600" dirty="0">
                          <a:effectLst/>
                          <a:latin typeface="Verdana"/>
                        </a:rPr>
                        <a:t>6. </a:t>
                      </a:r>
                      <a:r>
                        <a:rPr lang="es-CO" sz="1600" dirty="0" smtClean="0">
                          <a:effectLst/>
                          <a:latin typeface="Verdana"/>
                        </a:rPr>
                        <a:t>para </a:t>
                      </a:r>
                      <a:r>
                        <a:rPr lang="es-CO" sz="1600" dirty="0">
                          <a:effectLst/>
                          <a:latin typeface="Verdana"/>
                        </a:rPr>
                        <a:t>dar Su vida en rescate por muchos</a:t>
                      </a:r>
                      <a:endParaRPr lang="es-CO"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a:gsLst>
                        <a:gs pos="0">
                          <a:srgbClr val="5E9EFF"/>
                        </a:gs>
                        <a:gs pos="39999">
                          <a:srgbClr val="85C2FF"/>
                        </a:gs>
                        <a:gs pos="70000">
                          <a:srgbClr val="C4D6EB"/>
                        </a:gs>
                        <a:gs pos="100000">
                          <a:srgbClr val="FFEBFA"/>
                        </a:gs>
                      </a:gsLst>
                      <a:lin ang="5400000" scaled="0"/>
                    </a:gradFill>
                  </a:tcPr>
                </a:tc>
                <a:tc>
                  <a:txBody>
                    <a:bodyPr/>
                    <a:lstStyle/>
                    <a:p>
                      <a:pPr algn="just"/>
                      <a:r>
                        <a:rPr lang="es-MX" sz="1600" dirty="0">
                          <a:effectLst/>
                          <a:latin typeface="Verdana"/>
                        </a:rPr>
                        <a:t/>
                      </a:r>
                      <a:br>
                        <a:rPr lang="es-MX" sz="1600" dirty="0">
                          <a:effectLst/>
                          <a:latin typeface="Verdana"/>
                        </a:rPr>
                      </a:br>
                      <a:r>
                        <a:rPr lang="es-MX" sz="1600" dirty="0">
                          <a:effectLst/>
                          <a:latin typeface="Verdana"/>
                        </a:rPr>
                        <a:t>F. Juan 3:17; 12:47</a:t>
                      </a:r>
                      <a:endParaRPr lang="es-MX" sz="3600" dirty="0">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1712913" y="2914978"/>
            <a:ext cx="24237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1000" b="0" i="0" u="none" strike="noStrike" cap="none" normalizeH="0" baseline="0" dirty="0" smtClean="0">
                <a:ln>
                  <a:noFill/>
                </a:ln>
                <a:solidFill>
                  <a:srgbClr val="000000"/>
                </a:solidFill>
                <a:effectLst/>
                <a:latin typeface="Verdana" pitchFamily="34" charset="0"/>
                <a:cs typeface="Times New Roman" pitchFamily="18" charset="0"/>
              </a:rPr>
              <a:t>:</a:t>
            </a:r>
            <a:endParaRPr kumimoji="0" lang="es-MX"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MX"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2 Rectángulo"/>
          <p:cNvSpPr/>
          <p:nvPr/>
        </p:nvSpPr>
        <p:spPr>
          <a:xfrm>
            <a:off x="2699792" y="2660"/>
            <a:ext cx="3312368" cy="769441"/>
          </a:xfrm>
          <a:prstGeom prst="rect">
            <a:avLst/>
          </a:prstGeom>
        </p:spPr>
        <p:txBody>
          <a:bodyPr wrap="square">
            <a:spAutoFit/>
          </a:bodyPr>
          <a:lstStyle/>
          <a:p>
            <a:r>
              <a:rPr lang="es-CO" sz="4400" dirty="0" smtClean="0"/>
              <a:t>Jesús   </a:t>
            </a:r>
            <a:r>
              <a:rPr lang="es-CO" sz="3600" dirty="0" smtClean="0"/>
              <a:t>VINO</a:t>
            </a:r>
            <a:endParaRPr lang="es-CO" sz="3600" dirty="0"/>
          </a:p>
        </p:txBody>
      </p:sp>
    </p:spTree>
    <p:extLst>
      <p:ext uri="{BB962C8B-B14F-4D97-AF65-F5344CB8AC3E}">
        <p14:creationId xmlns:p14="http://schemas.microsoft.com/office/powerpoint/2010/main" val="445936291"/>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3816424"/>
          </a:xfrm>
          <a:gradFill>
            <a:gsLst>
              <a:gs pos="39999">
                <a:srgbClr val="85C2FF"/>
              </a:gs>
              <a:gs pos="100000">
                <a:srgbClr val="FFEBFA"/>
              </a:gs>
            </a:gsLst>
            <a:lin ang="5400000" scaled="0"/>
          </a:gradFill>
        </p:spPr>
        <p:txBody>
          <a:bodyPr>
            <a:normAutofit fontScale="85000" lnSpcReduction="20000"/>
          </a:bodyPr>
          <a:lstStyle/>
          <a:p>
            <a:pPr marL="0" indent="0" algn="ctr">
              <a:buNone/>
            </a:pPr>
            <a:r>
              <a:rPr lang="es-CO" dirty="0"/>
              <a:t>Jesús quería ser librado de esta hora sólo “</a:t>
            </a:r>
            <a:r>
              <a:rPr lang="es-CO" dirty="0">
                <a:latin typeface="Agency FB" pitchFamily="34" charset="0"/>
              </a:rPr>
              <a:t>si </a:t>
            </a:r>
            <a:r>
              <a:rPr lang="es-CO" dirty="0" smtClean="0">
                <a:latin typeface="Agency FB" pitchFamily="34" charset="0"/>
              </a:rPr>
              <a:t>fuese posible</a:t>
            </a:r>
            <a:r>
              <a:rPr lang="es-CO" dirty="0" smtClean="0"/>
              <a:t>” </a:t>
            </a:r>
            <a:r>
              <a:rPr lang="es-CO" dirty="0"/>
              <a:t>(</a:t>
            </a:r>
            <a:r>
              <a:rPr lang="es-CO" b="1" dirty="0">
                <a:solidFill>
                  <a:srgbClr val="FF0000"/>
                </a:solidFill>
              </a:rPr>
              <a:t>Marcos 14:35), </a:t>
            </a:r>
            <a:r>
              <a:rPr lang="es-CO" dirty="0"/>
              <a:t>pero el Padre sabía que si Jesús se salvaba, sería IMPOSIBLE que hombres pecadores llegasen a ser salvos. </a:t>
            </a:r>
            <a:endParaRPr lang="es-CO" dirty="0" smtClean="0"/>
          </a:p>
          <a:p>
            <a:pPr marL="0" indent="0" algn="ctr">
              <a:buNone/>
            </a:pPr>
            <a:endParaRPr lang="es-CO" dirty="0" smtClean="0"/>
          </a:p>
          <a:p>
            <a:pPr marL="0" indent="0" algn="ctr">
              <a:buNone/>
            </a:pPr>
            <a:r>
              <a:rPr lang="es-CO" dirty="0" smtClean="0"/>
              <a:t>Jesús </a:t>
            </a:r>
            <a:r>
              <a:rPr lang="es-CO" dirty="0"/>
              <a:t>no fue salvado (de aquella hora) para que nosotros podamos ser salvados (del pecado). ÉL murió y gustó la muerte </a:t>
            </a:r>
            <a:r>
              <a:rPr lang="es-CO" dirty="0" smtClean="0"/>
              <a:t>«</a:t>
            </a:r>
            <a:r>
              <a:rPr lang="es-CO" dirty="0" smtClean="0">
                <a:latin typeface="Agency FB" pitchFamily="34" charset="0"/>
              </a:rPr>
              <a:t>en</a:t>
            </a:r>
            <a:r>
              <a:rPr lang="es-CO" dirty="0" smtClean="0"/>
              <a:t> </a:t>
            </a:r>
            <a:r>
              <a:rPr lang="es-CO" dirty="0" smtClean="0">
                <a:latin typeface="Agency FB" pitchFamily="34" charset="0"/>
              </a:rPr>
              <a:t>beneficio de todos los hombres</a:t>
            </a:r>
            <a:r>
              <a:rPr lang="es-CO" dirty="0" smtClean="0"/>
              <a:t>» </a:t>
            </a:r>
            <a:r>
              <a:rPr lang="es-CO" dirty="0" smtClean="0">
                <a:solidFill>
                  <a:srgbClr val="FF0000"/>
                </a:solidFill>
              </a:rPr>
              <a:t>(</a:t>
            </a:r>
            <a:r>
              <a:rPr lang="es-CO" dirty="0">
                <a:solidFill>
                  <a:srgbClr val="FF0000"/>
                </a:solidFill>
              </a:rPr>
              <a:t>Hebreos 2:9</a:t>
            </a:r>
            <a:r>
              <a:rPr lang="es-CO" dirty="0"/>
              <a:t>), para que nosotros nunca gustemos la muerte </a:t>
            </a:r>
            <a:r>
              <a:rPr lang="es-CO" dirty="0" smtClean="0"/>
              <a:t>eterna. </a:t>
            </a:r>
          </a:p>
          <a:p>
            <a:pPr marL="0" indent="0" algn="ctr">
              <a:buNone/>
            </a:pPr>
            <a:r>
              <a:rPr lang="es-CO" b="1" dirty="0" smtClean="0">
                <a:solidFill>
                  <a:srgbClr val="FF0000"/>
                </a:solidFill>
              </a:rPr>
              <a:t>(Juan </a:t>
            </a:r>
            <a:r>
              <a:rPr lang="es-CO" b="1" dirty="0">
                <a:solidFill>
                  <a:srgbClr val="FF0000"/>
                </a:solidFill>
              </a:rPr>
              <a:t>8:51-52; 11:25-26). </a:t>
            </a:r>
            <a:endParaRPr lang="es-CO" b="1" dirty="0" smtClean="0">
              <a:solidFill>
                <a:srgbClr val="FF0000"/>
              </a:solidFill>
            </a:endParaRPr>
          </a:p>
        </p:txBody>
      </p:sp>
      <p:sp>
        <p:nvSpPr>
          <p:cNvPr id="4" name="3 Rectángulo"/>
          <p:cNvSpPr/>
          <p:nvPr/>
        </p:nvSpPr>
        <p:spPr>
          <a:xfrm>
            <a:off x="225285" y="4441184"/>
            <a:ext cx="6048672" cy="1569660"/>
          </a:xfrm>
          <a:prstGeom prst="rect">
            <a:avLst/>
          </a:prstGeom>
        </p:spPr>
        <p:txBody>
          <a:bodyPr wrap="square">
            <a:spAutoFit/>
          </a:bodyPr>
          <a:lstStyle/>
          <a:p>
            <a:pPr algn="ctr"/>
            <a:r>
              <a:rPr lang="es-CO" sz="2400" dirty="0"/>
              <a:t>Más tarde, al pie de la cruz, hombres inspirados por Satanás le gritaron a Jesús diciendo: “</a:t>
            </a:r>
            <a:r>
              <a:rPr lang="es-CO" sz="2400" dirty="0">
                <a:latin typeface="Agency FB" pitchFamily="34" charset="0"/>
              </a:rPr>
              <a:t>sálvate a ti mismo, y desciende de la cruz</a:t>
            </a:r>
            <a:r>
              <a:rPr lang="es-CO" sz="2400" dirty="0"/>
              <a:t>”. </a:t>
            </a:r>
            <a:endParaRPr lang="es-CO" sz="2400" dirty="0" smtClean="0"/>
          </a:p>
          <a:p>
            <a:pPr algn="ctr"/>
            <a:r>
              <a:rPr lang="es-CO" sz="2400" b="1" dirty="0" smtClean="0">
                <a:solidFill>
                  <a:srgbClr val="FF0000"/>
                </a:solidFill>
              </a:rPr>
              <a:t>(</a:t>
            </a:r>
            <a:r>
              <a:rPr lang="es-CO" sz="2400" b="1" dirty="0">
                <a:solidFill>
                  <a:srgbClr val="FF0000"/>
                </a:solidFill>
              </a:rPr>
              <a:t>Marcos 15:30).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397375"/>
            <a:ext cx="243840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6944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1000"/>
                                        <p:tgtEl>
                                          <p:spTgt spid="2050"/>
                                        </p:tgtEl>
                                      </p:cBhvr>
                                    </p:animEffect>
                                    <p:anim calcmode="lin" valueType="num">
                                      <p:cBhvr>
                                        <p:cTn id="13" dur="1000" fill="hold"/>
                                        <p:tgtEl>
                                          <p:spTgt spid="2050"/>
                                        </p:tgtEl>
                                        <p:attrNameLst>
                                          <p:attrName>ppt_x</p:attrName>
                                        </p:attrNameLst>
                                      </p:cBhvr>
                                      <p:tavLst>
                                        <p:tav tm="0">
                                          <p:val>
                                            <p:strVal val="#ppt_x"/>
                                          </p:val>
                                        </p:tav>
                                        <p:tav tm="100000">
                                          <p:val>
                                            <p:strVal val="#ppt_x"/>
                                          </p:val>
                                        </p:tav>
                                      </p:tavLst>
                                    </p:anim>
                                    <p:anim calcmode="lin" valueType="num">
                                      <p:cBhvr>
                                        <p:cTn id="14"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gradFill>
            <a:gsLst>
              <a:gs pos="0">
                <a:srgbClr val="FFEFD1"/>
              </a:gs>
              <a:gs pos="64999">
                <a:srgbClr val="F0EBD5"/>
              </a:gs>
              <a:gs pos="100000">
                <a:srgbClr val="D1C39F"/>
              </a:gs>
            </a:gsLst>
            <a:lin ang="5400000" scaled="0"/>
          </a:gradFill>
        </p:spPr>
        <p:txBody>
          <a:bodyPr>
            <a:normAutofit lnSpcReduction="10000"/>
          </a:bodyPr>
          <a:lstStyle/>
          <a:p>
            <a:pPr marL="0" indent="0" algn="ctr">
              <a:buNone/>
            </a:pPr>
            <a:r>
              <a:rPr lang="es-CO" dirty="0" smtClean="0"/>
              <a:t>Pero fue con este propósito que ÉL había venido al mundo. Si Cristo hubiese descendido de la cruz, la salvación de pecadores habría sido IMPOSIBLE. </a:t>
            </a:r>
          </a:p>
          <a:p>
            <a:pPr marL="0" indent="0" algn="ctr">
              <a:buNone/>
            </a:pPr>
            <a:r>
              <a:rPr lang="es-CO" dirty="0" smtClean="0"/>
              <a:t>En </a:t>
            </a:r>
            <a:r>
              <a:rPr lang="es-CO" b="1" dirty="0" smtClean="0">
                <a:solidFill>
                  <a:srgbClr val="FF0000"/>
                </a:solidFill>
              </a:rPr>
              <a:t>Lucas 23:35 </a:t>
            </a:r>
            <a:r>
              <a:rPr lang="es-CO" dirty="0" smtClean="0"/>
              <a:t>los gobernantes se burlaron de Cristo diciendo, “</a:t>
            </a:r>
            <a:r>
              <a:rPr lang="es-CO" dirty="0" smtClean="0">
                <a:latin typeface="Agency FB" pitchFamily="34" charset="0"/>
              </a:rPr>
              <a:t>a otros salvó, sálvese a Sí Mismo</a:t>
            </a:r>
            <a:r>
              <a:rPr lang="es-CO" dirty="0" smtClean="0"/>
              <a:t>”. Pero nuestro Señor sabía que si se salvaba a Sí Mismo, sería IMPOSIBLE que otros fueran salvos. </a:t>
            </a:r>
          </a:p>
          <a:p>
            <a:pPr marL="0" indent="0" algn="ctr">
              <a:buNone/>
            </a:pPr>
            <a:r>
              <a:rPr lang="es-CO" dirty="0" smtClean="0"/>
              <a:t>Tanto nos amó nuestro Salvador, que estuvo dispuesto a pasar por esa terrible hora de muerte.</a:t>
            </a:r>
          </a:p>
          <a:p>
            <a:endParaRPr lang="es-CO" dirty="0" smtClean="0"/>
          </a:p>
          <a:p>
            <a:endParaRPr lang="es-CO" dirty="0"/>
          </a:p>
        </p:txBody>
      </p:sp>
    </p:spTree>
    <p:extLst>
      <p:ext uri="{BB962C8B-B14F-4D97-AF65-F5344CB8AC3E}">
        <p14:creationId xmlns:p14="http://schemas.microsoft.com/office/powerpoint/2010/main" val="70662856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264696"/>
          </a:xfrm>
          <a:blipFill>
            <a:blip r:embed="rId2"/>
            <a:tile tx="0" ty="0" sx="100000" sy="100000" flip="none" algn="tl"/>
          </a:blipFill>
        </p:spPr>
        <p:txBody>
          <a:bodyPr>
            <a:normAutofit fontScale="77500" lnSpcReduction="20000"/>
          </a:bodyPr>
          <a:lstStyle/>
          <a:p>
            <a:pPr marL="0" indent="0" algn="ctr">
              <a:buNone/>
            </a:pPr>
            <a:r>
              <a:rPr lang="es-CO" dirty="0" smtClean="0"/>
              <a:t>En </a:t>
            </a:r>
            <a:r>
              <a:rPr lang="es-CO" b="1" dirty="0" smtClean="0">
                <a:solidFill>
                  <a:srgbClr val="FF0000"/>
                </a:solidFill>
              </a:rPr>
              <a:t>Juan 12:27-28</a:t>
            </a:r>
            <a:r>
              <a:rPr lang="es-CO" dirty="0" smtClean="0"/>
              <a:t>, Jesús presentó dos peticiones ante el Padre. Su petición menor (comparativamente poco importante) se encuentra en el versículo 27: “</a:t>
            </a:r>
            <a:r>
              <a:rPr lang="es-CO" dirty="0" smtClean="0">
                <a:latin typeface="Agency FB" pitchFamily="34" charset="0"/>
              </a:rPr>
              <a:t>Padre, sálvame de esta hora</a:t>
            </a:r>
            <a:r>
              <a:rPr lang="es-CO" dirty="0" smtClean="0"/>
              <a:t>”. Su petición mayor (extremadamente importante) se encuentra en el versículo 28: “</a:t>
            </a:r>
            <a:r>
              <a:rPr lang="es-CO" dirty="0" smtClean="0">
                <a:latin typeface="Agency FB" pitchFamily="34" charset="0"/>
              </a:rPr>
              <a:t>Padre, glorifica tu nombre</a:t>
            </a:r>
            <a:r>
              <a:rPr lang="es-CO" dirty="0" smtClean="0"/>
              <a:t>”.</a:t>
            </a:r>
          </a:p>
          <a:p>
            <a:pPr marL="0" indent="0" algn="ctr">
              <a:buNone/>
            </a:pPr>
            <a:endParaRPr lang="es-CO" dirty="0" smtClean="0"/>
          </a:p>
          <a:p>
            <a:pPr marL="0" indent="0" algn="ctr">
              <a:buNone/>
            </a:pPr>
            <a:r>
              <a:rPr lang="es-CO" dirty="0" smtClean="0"/>
              <a:t> </a:t>
            </a:r>
            <a:r>
              <a:rPr lang="es-CO" sz="3300" b="1" i="1" u="sng" dirty="0" smtClean="0">
                <a:solidFill>
                  <a:srgbClr val="FF0000"/>
                </a:solidFill>
              </a:rPr>
              <a:t>¿Cuál petición respondió el Padre?</a:t>
            </a:r>
          </a:p>
          <a:p>
            <a:pPr marL="0" indent="0" algn="ctr">
              <a:buNone/>
            </a:pPr>
            <a:r>
              <a:rPr lang="es-CO" dirty="0" smtClean="0"/>
              <a:t> </a:t>
            </a:r>
            <a:r>
              <a:rPr lang="es-CO" b="1" dirty="0" smtClean="0">
                <a:solidFill>
                  <a:srgbClr val="FF0000"/>
                </a:solidFill>
              </a:rPr>
              <a:t>Juan 17:19 </a:t>
            </a:r>
            <a:r>
              <a:rPr lang="es-CO" dirty="0" smtClean="0"/>
              <a:t>tiene la respuesta: «</a:t>
            </a:r>
            <a:r>
              <a:rPr lang="es-CO" dirty="0" smtClean="0">
                <a:latin typeface="Agency FB" pitchFamily="34" charset="0"/>
              </a:rPr>
              <a:t>Por ellos yo me santifico a mí mismo, para que también ellos sean santificados en la verdad</a:t>
            </a:r>
            <a:r>
              <a:rPr lang="es-CO" dirty="0" smtClean="0"/>
              <a:t>».</a:t>
            </a:r>
          </a:p>
          <a:p>
            <a:pPr marL="0" indent="0" algn="ctr">
              <a:buNone/>
            </a:pPr>
            <a:r>
              <a:rPr lang="es-CO" dirty="0" smtClean="0"/>
              <a:t> Jesús deseaba ser librado de esa hora espantosa, pero había algo que ÉL deseaba aún más. </a:t>
            </a:r>
          </a:p>
          <a:p>
            <a:pPr marL="0" indent="0" algn="ctr">
              <a:buNone/>
            </a:pPr>
            <a:r>
              <a:rPr lang="es-CO" dirty="0" smtClean="0"/>
              <a:t>¿Qué es lo que tú deseas más que cualquier otra cosa?</a:t>
            </a:r>
          </a:p>
          <a:p>
            <a:pPr marL="0" indent="0" algn="ctr">
              <a:buNone/>
            </a:pPr>
            <a:r>
              <a:rPr lang="es-CO" dirty="0" smtClean="0"/>
              <a:t> ¿Cuál es tu petición MAYOR?</a:t>
            </a:r>
          </a:p>
          <a:p>
            <a:pPr marL="0" indent="0" algn="ctr">
              <a:buNone/>
            </a:pPr>
            <a:r>
              <a:rPr lang="es-CO" dirty="0" smtClean="0"/>
              <a:t> ¿Que te vaya bien en el colegio?</a:t>
            </a:r>
          </a:p>
          <a:p>
            <a:pPr marL="0" indent="0" algn="ctr">
              <a:buNone/>
            </a:pPr>
            <a:r>
              <a:rPr lang="es-CO" dirty="0" smtClean="0"/>
              <a:t> ¿Estar libre de enfermedad?</a:t>
            </a:r>
          </a:p>
          <a:p>
            <a:pPr marL="0" indent="0" algn="ctr">
              <a:buNone/>
            </a:pPr>
            <a:r>
              <a:rPr lang="es-CO" dirty="0" smtClean="0"/>
              <a:t> ¿Tener una buena relación con los amigos, los padres, etc.?</a:t>
            </a:r>
          </a:p>
          <a:p>
            <a:pPr marL="0" indent="0" algn="ctr">
              <a:buNone/>
            </a:pPr>
            <a:r>
              <a:rPr lang="es-CO" dirty="0" smtClean="0"/>
              <a:t> ¿Hay algo mayor y más importante que todas estas cosas?</a:t>
            </a:r>
          </a:p>
          <a:p>
            <a:endParaRPr lang="es-CO" dirty="0"/>
          </a:p>
        </p:txBody>
      </p:sp>
    </p:spTree>
    <p:extLst>
      <p:ext uri="{BB962C8B-B14F-4D97-AF65-F5344CB8AC3E}">
        <p14:creationId xmlns:p14="http://schemas.microsoft.com/office/powerpoint/2010/main" val="34986533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p:cTn id="3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7" end="7"/>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p:cTn id="43"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8" end="8"/>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p:cTn id="49"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9" end="9"/>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p:cTn id="55"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p:spPr>
        <p:txBody>
          <a:bodyPr>
            <a:normAutofit fontScale="90000"/>
          </a:bodyPr>
          <a:lstStyle/>
          <a:p>
            <a:r>
              <a:rPr lang="es-CO" dirty="0" smtClean="0"/>
              <a:t/>
            </a:r>
            <a:br>
              <a:rPr lang="es-CO" dirty="0" smtClean="0"/>
            </a:br>
            <a:r>
              <a:rPr lang="es-CO" sz="5300" b="1" i="1" dirty="0" smtClean="0"/>
              <a:t>La </a:t>
            </a:r>
            <a:r>
              <a:rPr lang="es-CO" sz="5300" b="1" i="1" dirty="0"/>
              <a:t>Copa </a:t>
            </a:r>
            <a:r>
              <a:rPr lang="es-CO" sz="5300" b="1" i="1" dirty="0" smtClean="0"/>
              <a:t>amarga</a:t>
            </a:r>
            <a:r>
              <a:rPr lang="es-CO" sz="5300" b="1" i="1" dirty="0"/>
              <a:t/>
            </a:r>
            <a:br>
              <a:rPr lang="es-CO" sz="5300" b="1" i="1" dirty="0"/>
            </a:br>
            <a:endParaRPr lang="es-CO" sz="5300" b="1" i="1" dirty="0"/>
          </a:p>
        </p:txBody>
      </p:sp>
      <p:sp>
        <p:nvSpPr>
          <p:cNvPr id="3" name="2 Marcador de contenido"/>
          <p:cNvSpPr>
            <a:spLocks noGrp="1"/>
          </p:cNvSpPr>
          <p:nvPr>
            <p:ph idx="1"/>
          </p:nvPr>
        </p:nvSpPr>
        <p:spPr>
          <a:xfrm>
            <a:off x="107504" y="1412776"/>
            <a:ext cx="8928992" cy="5256584"/>
          </a:xfrm>
        </p:spPr>
        <p:txBody>
          <a:bodyPr>
            <a:normAutofit lnSpcReduction="10000"/>
          </a:bodyPr>
          <a:lstStyle/>
          <a:p>
            <a:pPr marL="0" indent="0" algn="ctr">
              <a:buNone/>
            </a:pPr>
            <a:r>
              <a:rPr lang="es-CO" dirty="0" smtClean="0"/>
              <a:t>Jesús </a:t>
            </a:r>
            <a:r>
              <a:rPr lang="es-CO" dirty="0"/>
              <a:t>no solo pidió que la hora pasara de Él </a:t>
            </a:r>
            <a:r>
              <a:rPr lang="es-CO" dirty="0">
                <a:solidFill>
                  <a:srgbClr val="FF0000"/>
                </a:solidFill>
              </a:rPr>
              <a:t>(Marcos 14:35), </a:t>
            </a:r>
            <a:r>
              <a:rPr lang="es-CO" dirty="0"/>
              <a:t>sino él también hizo la siguiente petición similar </a:t>
            </a:r>
            <a:r>
              <a:rPr lang="es-CO" dirty="0">
                <a:solidFill>
                  <a:srgbClr val="FF0000"/>
                </a:solidFill>
              </a:rPr>
              <a:t>(Marcos 14:36): </a:t>
            </a:r>
            <a:r>
              <a:rPr lang="es-CO" dirty="0" smtClean="0"/>
              <a:t>“</a:t>
            </a:r>
            <a:r>
              <a:rPr lang="es-CO" b="1" u="sng" dirty="0" smtClean="0">
                <a:latin typeface="Agency FB" pitchFamily="34" charset="0"/>
              </a:rPr>
              <a:t>aparta  </a:t>
            </a:r>
            <a:r>
              <a:rPr lang="es-CO" b="1" u="sng" dirty="0">
                <a:latin typeface="Agency FB" pitchFamily="34" charset="0"/>
              </a:rPr>
              <a:t>de mí esta </a:t>
            </a:r>
            <a:r>
              <a:rPr lang="es-CO" b="1" u="sng" dirty="0" smtClean="0">
                <a:latin typeface="Agency FB" pitchFamily="34" charset="0"/>
              </a:rPr>
              <a:t>esta copa</a:t>
            </a:r>
            <a:r>
              <a:rPr lang="es-CO" dirty="0" smtClean="0"/>
              <a:t>, sin embargo, no lo que yo quiero, sino lo que tu quieras”. . </a:t>
            </a:r>
          </a:p>
          <a:p>
            <a:pPr marL="0" indent="0" algn="ctr">
              <a:buNone/>
            </a:pPr>
            <a:r>
              <a:rPr lang="es-CO" dirty="0" smtClean="0"/>
              <a:t>Es </a:t>
            </a:r>
            <a:r>
              <a:rPr lang="es-CO" dirty="0"/>
              <a:t>evidente, por estos versículos, que había algo en perspectiva que nuestro bendito Señor nunca había enfrentado antes—había una “copa” preparada para Él, de la cual aún no había bebido. En Su impecable humanidad, Jesús se estremecía ante la horrible perspectiva de beber de esta copa</a:t>
            </a:r>
            <a:r>
              <a:rPr lang="es-CO" dirty="0" smtClean="0"/>
              <a:t>.</a:t>
            </a:r>
            <a:endParaRPr lang="es-CO" dirty="0"/>
          </a:p>
        </p:txBody>
      </p:sp>
    </p:spTree>
    <p:extLst>
      <p:ext uri="{BB962C8B-B14F-4D97-AF65-F5344CB8AC3E}">
        <p14:creationId xmlns:p14="http://schemas.microsoft.com/office/powerpoint/2010/main" val="208422426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p:spPr>
        <p:txBody>
          <a:bodyPr>
            <a:normAutofit fontScale="90000"/>
          </a:bodyPr>
          <a:lstStyle/>
          <a:p>
            <a:r>
              <a:rPr lang="es-CO" dirty="0" smtClean="0"/>
              <a:t/>
            </a:r>
            <a:br>
              <a:rPr lang="es-CO" dirty="0" smtClean="0"/>
            </a:br>
            <a:r>
              <a:rPr lang="es-CO" b="1" i="1" dirty="0" smtClean="0">
                <a:solidFill>
                  <a:srgbClr val="FF0000"/>
                </a:solidFill>
              </a:rPr>
              <a:t>¿</a:t>
            </a:r>
            <a:r>
              <a:rPr lang="es-CO" b="1" i="1" dirty="0">
                <a:solidFill>
                  <a:srgbClr val="FF0000"/>
                </a:solidFill>
              </a:rPr>
              <a:t>Qué era esta “copa” y qué contenía? </a:t>
            </a:r>
            <a:br>
              <a:rPr lang="es-CO" b="1" i="1" dirty="0">
                <a:solidFill>
                  <a:srgbClr val="FF0000"/>
                </a:solidFill>
              </a:rPr>
            </a:br>
            <a:endParaRPr lang="es-CO" b="1" i="1" dirty="0">
              <a:solidFill>
                <a:srgbClr val="FF0000"/>
              </a:solidFill>
            </a:endParaRPr>
          </a:p>
        </p:txBody>
      </p:sp>
      <p:sp>
        <p:nvSpPr>
          <p:cNvPr id="3" name="2 Marcador de contenido"/>
          <p:cNvSpPr>
            <a:spLocks noGrp="1"/>
          </p:cNvSpPr>
          <p:nvPr>
            <p:ph idx="1"/>
          </p:nvPr>
        </p:nvSpPr>
        <p:spPr>
          <a:xfrm>
            <a:off x="107504" y="1340768"/>
            <a:ext cx="8856984" cy="5517232"/>
          </a:xfrm>
          <a:blipFill>
            <a:blip r:embed="rId2"/>
            <a:tile tx="0" ty="0" sx="100000" sy="100000" flip="none" algn="tl"/>
          </a:blipFill>
        </p:spPr>
        <p:txBody>
          <a:bodyPr>
            <a:normAutofit lnSpcReduction="10000"/>
          </a:bodyPr>
          <a:lstStyle/>
          <a:p>
            <a:pPr marL="0" indent="0" algn="ctr">
              <a:buNone/>
            </a:pPr>
            <a:r>
              <a:rPr lang="es-CO" sz="3400" dirty="0" smtClean="0"/>
              <a:t>El </a:t>
            </a:r>
            <a:r>
              <a:rPr lang="es-CO" sz="3400" dirty="0"/>
              <a:t>contenido de una copa puede ser bueno o malo, una bendición o una maldición. A juzgar por la gran aversión del Señor hacia esta copa, es obvio que contenía algo amargo. </a:t>
            </a:r>
            <a:endParaRPr lang="es-CO" sz="3400" dirty="0" smtClean="0"/>
          </a:p>
          <a:p>
            <a:pPr marL="0" indent="0" algn="ctr">
              <a:buNone/>
            </a:pPr>
            <a:r>
              <a:rPr lang="es-CO" sz="3400" dirty="0" smtClean="0"/>
              <a:t>Estudia </a:t>
            </a:r>
            <a:r>
              <a:rPr lang="es-CO" sz="3400" dirty="0"/>
              <a:t>los siguientes versículos que pueden ayudar a dar luz sobre el contenido de esta copa: </a:t>
            </a:r>
          </a:p>
          <a:p>
            <a:pPr marL="0" indent="0" algn="ctr">
              <a:buNone/>
            </a:pPr>
            <a:endParaRPr lang="es-CO" sz="3400" b="1" dirty="0" smtClean="0">
              <a:solidFill>
                <a:srgbClr val="FF0000"/>
              </a:solidFill>
            </a:endParaRPr>
          </a:p>
          <a:p>
            <a:pPr marL="0" indent="0" algn="ctr">
              <a:buNone/>
            </a:pPr>
            <a:r>
              <a:rPr lang="es-CO" sz="3400" b="1" dirty="0" smtClean="0">
                <a:solidFill>
                  <a:srgbClr val="FF0000"/>
                </a:solidFill>
              </a:rPr>
              <a:t>Salmo 11:6.</a:t>
            </a:r>
            <a:r>
              <a:rPr lang="es-CO" sz="3400" dirty="0" smtClean="0"/>
              <a:t> </a:t>
            </a:r>
            <a:r>
              <a:rPr lang="es-CO" sz="3400" dirty="0" smtClean="0">
                <a:latin typeface="Agency FB" pitchFamily="34" charset="0"/>
              </a:rPr>
              <a:t>….. calamidades</a:t>
            </a:r>
            <a:r>
              <a:rPr lang="es-CO" sz="3400" dirty="0">
                <a:latin typeface="Agency FB" pitchFamily="34" charset="0"/>
              </a:rPr>
              <a:t>; </a:t>
            </a:r>
          </a:p>
          <a:p>
            <a:pPr marL="0" indent="0" algn="ctr">
              <a:buNone/>
            </a:pPr>
            <a:r>
              <a:rPr lang="es-CO" sz="3400" dirty="0">
                <a:latin typeface="Agency FB" pitchFamily="34" charset="0"/>
              </a:rPr>
              <a:t> Fuego, azufre y viento </a:t>
            </a:r>
            <a:r>
              <a:rPr lang="es-CO" sz="3400" dirty="0" smtClean="0">
                <a:latin typeface="Agency FB" pitchFamily="34" charset="0"/>
              </a:rPr>
              <a:t>abrasador </a:t>
            </a:r>
            <a:r>
              <a:rPr lang="es-CO" sz="3400" dirty="0">
                <a:latin typeface="Agency FB" pitchFamily="34" charset="0"/>
              </a:rPr>
              <a:t>será la porción del cáliz de ellos</a:t>
            </a:r>
            <a:r>
              <a:rPr lang="es-CO" sz="3400" dirty="0"/>
              <a:t>. </a:t>
            </a:r>
          </a:p>
          <a:p>
            <a:endParaRPr lang="es-CO" dirty="0"/>
          </a:p>
        </p:txBody>
      </p:sp>
    </p:spTree>
    <p:extLst>
      <p:ext uri="{BB962C8B-B14F-4D97-AF65-F5344CB8AC3E}">
        <p14:creationId xmlns:p14="http://schemas.microsoft.com/office/powerpoint/2010/main" val="389418010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92500" lnSpcReduction="20000"/>
          </a:bodyPr>
          <a:lstStyle/>
          <a:p>
            <a:pPr marL="0" indent="0" algn="ctr">
              <a:buNone/>
            </a:pPr>
            <a:endParaRPr lang="es-CO" sz="3900" b="1" dirty="0" smtClean="0">
              <a:solidFill>
                <a:srgbClr val="FF0000"/>
              </a:solidFill>
            </a:endParaRPr>
          </a:p>
          <a:p>
            <a:pPr marL="0" indent="0" algn="ctr">
              <a:buNone/>
            </a:pPr>
            <a:r>
              <a:rPr lang="es-CO" sz="3900" b="1" dirty="0" smtClean="0">
                <a:solidFill>
                  <a:srgbClr val="FF0000"/>
                </a:solidFill>
              </a:rPr>
              <a:t>¿</a:t>
            </a:r>
            <a:r>
              <a:rPr lang="es-CO" sz="3900" b="1" dirty="0">
                <a:solidFill>
                  <a:srgbClr val="FF0000"/>
                </a:solidFill>
              </a:rPr>
              <a:t>Para quién es esta copa?</a:t>
            </a:r>
          </a:p>
          <a:p>
            <a:pPr marL="0" indent="0" algn="ctr">
              <a:buNone/>
            </a:pPr>
            <a:r>
              <a:rPr lang="es-CO" b="1" dirty="0" smtClean="0">
                <a:solidFill>
                  <a:srgbClr val="FF0000"/>
                </a:solidFill>
              </a:rPr>
              <a:t>Salmo </a:t>
            </a:r>
            <a:r>
              <a:rPr lang="es-CO" b="1" dirty="0">
                <a:solidFill>
                  <a:srgbClr val="FF0000"/>
                </a:solidFill>
              </a:rPr>
              <a:t>75:8</a:t>
            </a:r>
            <a:r>
              <a:rPr lang="es-CO" dirty="0"/>
              <a:t> ….. «</a:t>
            </a:r>
            <a:r>
              <a:rPr lang="es-CO" dirty="0">
                <a:latin typeface="Agency FB" pitchFamily="34" charset="0"/>
              </a:rPr>
              <a:t>todos los impíos de la tierra</a:t>
            </a:r>
            <a:r>
              <a:rPr lang="es-CO" dirty="0"/>
              <a:t>»…</a:t>
            </a:r>
          </a:p>
          <a:p>
            <a:pPr marL="0" indent="0" algn="ctr">
              <a:buNone/>
            </a:pPr>
            <a:endParaRPr lang="es-CO" dirty="0" smtClean="0"/>
          </a:p>
          <a:p>
            <a:pPr marL="0" indent="0" algn="ctr">
              <a:buNone/>
            </a:pPr>
            <a:r>
              <a:rPr lang="es-CO" sz="3500" b="1" dirty="0" smtClean="0">
                <a:solidFill>
                  <a:srgbClr val="FF0000"/>
                </a:solidFill>
              </a:rPr>
              <a:t>¿</a:t>
            </a:r>
            <a:r>
              <a:rPr lang="es-CO" sz="3500" b="1" dirty="0">
                <a:solidFill>
                  <a:srgbClr val="FF0000"/>
                </a:solidFill>
              </a:rPr>
              <a:t>Quién debe beber esta copa?</a:t>
            </a:r>
          </a:p>
          <a:p>
            <a:pPr marL="0" indent="0" algn="ctr">
              <a:buNone/>
            </a:pPr>
            <a:r>
              <a:rPr lang="es-CO" b="1" dirty="0">
                <a:solidFill>
                  <a:srgbClr val="FF0000"/>
                </a:solidFill>
              </a:rPr>
              <a:t>Apoc.14;9,10</a:t>
            </a:r>
            <a:r>
              <a:rPr lang="es-CO" dirty="0"/>
              <a:t>. El que «</a:t>
            </a:r>
            <a:r>
              <a:rPr lang="es-CO" dirty="0">
                <a:latin typeface="Agency FB" pitchFamily="34" charset="0"/>
              </a:rPr>
              <a:t>adora a la bestia y a su imagen, y recibe la marca en su frente o en su mano, 10 … beberá del vino de la ira de Dios, que ha sido vaciado puro en el cáliz de su ira; y será atormentado con fuego y azufre delante de los santos ángeles y del </a:t>
            </a:r>
            <a:r>
              <a:rPr lang="es-CO" dirty="0" smtClean="0">
                <a:latin typeface="Agency FB" pitchFamily="34" charset="0"/>
              </a:rPr>
              <a:t>Cordero</a:t>
            </a:r>
            <a:r>
              <a:rPr lang="es-CO" dirty="0" smtClean="0"/>
              <a:t>. </a:t>
            </a:r>
          </a:p>
          <a:p>
            <a:pPr marL="0" indent="0" algn="ctr">
              <a:buNone/>
            </a:pPr>
            <a:r>
              <a:rPr lang="es-CO" b="1" dirty="0" smtClean="0">
                <a:solidFill>
                  <a:srgbClr val="FF0000"/>
                </a:solidFill>
              </a:rPr>
              <a:t>Apocalipsis16:19</a:t>
            </a:r>
            <a:r>
              <a:rPr lang="es-CO" dirty="0"/>
              <a:t>. </a:t>
            </a:r>
            <a:r>
              <a:rPr lang="es-CO" dirty="0" smtClean="0">
                <a:latin typeface="Agency FB" pitchFamily="34" charset="0"/>
              </a:rPr>
              <a:t>y </a:t>
            </a:r>
            <a:r>
              <a:rPr lang="es-CO" dirty="0">
                <a:latin typeface="Agency FB" pitchFamily="34" charset="0"/>
              </a:rPr>
              <a:t>la gran Babilonia vino en memoria delante de Dios, para darle el cáliz del vino del ardor de su </a:t>
            </a:r>
            <a:r>
              <a:rPr lang="es-CO" dirty="0" smtClean="0">
                <a:latin typeface="Agency FB" pitchFamily="34" charset="0"/>
              </a:rPr>
              <a:t>ira</a:t>
            </a:r>
            <a:r>
              <a:rPr lang="es-CO" dirty="0" smtClean="0"/>
              <a:t>».</a:t>
            </a:r>
            <a:endParaRPr lang="es-CO" dirty="0"/>
          </a:p>
        </p:txBody>
      </p:sp>
    </p:spTree>
    <p:extLst>
      <p:ext uri="{BB962C8B-B14F-4D97-AF65-F5344CB8AC3E}">
        <p14:creationId xmlns:p14="http://schemas.microsoft.com/office/powerpoint/2010/main" val="28294823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p:cTn id="1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3" dur="500"/>
                                        <p:tgtEl>
                                          <p:spTgt spid="3">
                                            <p:txEl>
                                              <p:pRg st="5" end="5"/>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a:solidFill>
                  <a:srgbClr val="FF0000"/>
                </a:solidFill>
                <a:latin typeface="Agency FB" pitchFamily="34" charset="0"/>
              </a:rPr>
              <a:t>De acuerdo con Juan 18:11, ¿quién dio a beber esta copa a Jesús?</a:t>
            </a:r>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marL="0" indent="0" algn="ctr">
              <a:buNone/>
            </a:pPr>
            <a:r>
              <a:rPr lang="es-CO" dirty="0" smtClean="0"/>
              <a:t>a</a:t>
            </a:r>
            <a:r>
              <a:rPr lang="es-CO" dirty="0"/>
              <a:t>. el diablo</a:t>
            </a:r>
            <a:br>
              <a:rPr lang="es-CO" dirty="0"/>
            </a:br>
            <a:r>
              <a:rPr lang="es-CO" dirty="0"/>
              <a:t>b. el Padre</a:t>
            </a:r>
            <a:br>
              <a:rPr lang="es-CO" dirty="0"/>
            </a:br>
            <a:r>
              <a:rPr lang="es-CO" dirty="0"/>
              <a:t>c. hombres malvados</a:t>
            </a:r>
            <a:br>
              <a:rPr lang="es-CO" dirty="0"/>
            </a:br>
            <a:r>
              <a:rPr lang="es-CO" dirty="0"/>
              <a:t>d. los líderes judíos</a:t>
            </a:r>
            <a:br>
              <a:rPr lang="es-CO" dirty="0"/>
            </a:br>
            <a:r>
              <a:rPr lang="es-CO" dirty="0"/>
              <a:t>e. Judas</a:t>
            </a:r>
          </a:p>
          <a:p>
            <a:pPr marL="0" indent="0" algn="ctr">
              <a:buNone/>
            </a:pPr>
            <a:r>
              <a:rPr lang="es-CO" sz="3300" b="1" dirty="0">
                <a:solidFill>
                  <a:srgbClr val="FF0000"/>
                </a:solidFill>
              </a:rPr>
              <a:t>¿Por qué daría el Padre a beber algo tan terrible a Su amado Hijo? </a:t>
            </a:r>
            <a:endParaRPr lang="es-CO" sz="3300" b="1" dirty="0" smtClean="0">
              <a:solidFill>
                <a:srgbClr val="FF0000"/>
              </a:solidFill>
            </a:endParaRPr>
          </a:p>
          <a:p>
            <a:pPr marL="0" indent="0" algn="ctr">
              <a:buNone/>
            </a:pPr>
            <a:r>
              <a:rPr lang="es-CO" sz="3300" b="1" dirty="0" smtClean="0">
                <a:solidFill>
                  <a:srgbClr val="FF0000"/>
                </a:solidFill>
              </a:rPr>
              <a:t>¿</a:t>
            </a:r>
            <a:r>
              <a:rPr lang="es-CO" sz="3300" b="1" dirty="0">
                <a:solidFill>
                  <a:srgbClr val="FF0000"/>
                </a:solidFill>
              </a:rPr>
              <a:t>Por qué dio el Padre a Jesús esa copa que DEBERÍAN BEBER LOS MALOS? </a:t>
            </a:r>
            <a:endParaRPr lang="es-CO" sz="3300" b="1" dirty="0" smtClean="0">
              <a:solidFill>
                <a:srgbClr val="FF0000"/>
              </a:solidFill>
            </a:endParaRPr>
          </a:p>
          <a:p>
            <a:pPr marL="0" indent="0" algn="ctr">
              <a:buNone/>
            </a:pPr>
            <a:endParaRPr lang="es-CO" dirty="0" smtClean="0"/>
          </a:p>
          <a:p>
            <a:pPr marL="0" indent="0" algn="ctr">
              <a:buNone/>
            </a:pPr>
            <a:r>
              <a:rPr lang="es-CO" dirty="0" smtClean="0"/>
              <a:t>La </a:t>
            </a:r>
            <a:r>
              <a:rPr lang="es-CO" dirty="0"/>
              <a:t>respuesta a esta pregunta se encuentra en </a:t>
            </a:r>
            <a:r>
              <a:rPr lang="es-CO" b="1" dirty="0">
                <a:solidFill>
                  <a:srgbClr val="FF0000"/>
                </a:solidFill>
              </a:rPr>
              <a:t>2 Corintios 5:21</a:t>
            </a:r>
            <a:r>
              <a:rPr lang="es-CO" dirty="0"/>
              <a:t>. Cuando Cristo murió en la cruz, ÉL fue hecho </a:t>
            </a:r>
            <a:r>
              <a:rPr lang="es-CO" b="1" dirty="0" smtClean="0">
                <a:latin typeface="Agency FB" pitchFamily="34" charset="0"/>
              </a:rPr>
              <a:t>PECADO</a:t>
            </a:r>
            <a:r>
              <a:rPr lang="es-CO" dirty="0" smtClean="0"/>
              <a:t> por </a:t>
            </a:r>
            <a:r>
              <a:rPr lang="es-CO" dirty="0"/>
              <a:t>nosotros. </a:t>
            </a:r>
            <a:r>
              <a:rPr lang="es-CO" b="1" dirty="0">
                <a:solidFill>
                  <a:srgbClr val="FF0000"/>
                </a:solidFill>
              </a:rPr>
              <a:t>Gálatas 3:13 </a:t>
            </a:r>
            <a:r>
              <a:rPr lang="es-CO" dirty="0"/>
              <a:t>dice que cuando Cristo estaba colgado en la cruz, ÉL fue hecho </a:t>
            </a:r>
            <a:r>
              <a:rPr lang="es-CO" b="1" dirty="0" smtClean="0"/>
              <a:t>MALDICIÓN</a:t>
            </a:r>
            <a:r>
              <a:rPr lang="es-CO" dirty="0" smtClean="0"/>
              <a:t> por </a:t>
            </a:r>
            <a:r>
              <a:rPr lang="es-CO" dirty="0"/>
              <a:t>nosotros.</a:t>
            </a:r>
          </a:p>
          <a:p>
            <a:endParaRPr lang="es-CO" dirty="0"/>
          </a:p>
        </p:txBody>
      </p:sp>
    </p:spTree>
    <p:extLst>
      <p:ext uri="{BB962C8B-B14F-4D97-AF65-F5344CB8AC3E}">
        <p14:creationId xmlns:p14="http://schemas.microsoft.com/office/powerpoint/2010/main" val="278095742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3"/>
            <a:tile tx="0" ty="0" sx="100000" sy="100000" flip="none" algn="tl"/>
          </a:blipFill>
        </p:spPr>
        <p:txBody>
          <a:bodyPr>
            <a:noAutofit/>
          </a:bodyPr>
          <a:lstStyle/>
          <a:p>
            <a:r>
              <a:rPr lang="es-CO" sz="5400" b="1" dirty="0" smtClean="0">
                <a:solidFill>
                  <a:srgbClr val="FF0000"/>
                </a:solidFill>
                <a:latin typeface="Agency FB" pitchFamily="34" charset="0"/>
              </a:rPr>
              <a:t>¿</a:t>
            </a:r>
            <a:r>
              <a:rPr lang="es-CO" sz="5400" b="1" dirty="0">
                <a:solidFill>
                  <a:srgbClr val="FF0000"/>
                </a:solidFill>
                <a:latin typeface="Agency FB" pitchFamily="34" charset="0"/>
              </a:rPr>
              <a:t>Cómo trata Dios con el pecado</a:t>
            </a:r>
            <a:r>
              <a:rPr lang="es-CO" sz="5400" b="1" dirty="0" smtClean="0">
                <a:solidFill>
                  <a:srgbClr val="FF0000"/>
                </a:solidFill>
                <a:latin typeface="Agency FB" pitchFamily="34" charset="0"/>
              </a:rPr>
              <a:t>?</a:t>
            </a:r>
            <a:endParaRPr lang="es-CO" sz="5400" b="1" dirty="0">
              <a:solidFill>
                <a:srgbClr val="FF0000"/>
              </a:solidFill>
              <a:latin typeface="Agency FB" pitchFamily="34" charset="0"/>
            </a:endParaRPr>
          </a:p>
        </p:txBody>
      </p:sp>
      <p:pic>
        <p:nvPicPr>
          <p:cNvPr id="2050" name="Picture 2" descr="http://www.middletownbiblechurch.org/spanish/lifeoc/img_vidadecristo/11-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613" y="1772816"/>
            <a:ext cx="8352928" cy="4896544"/>
          </a:xfrm>
          <a:prstGeom prst="rect">
            <a:avLst/>
          </a:prstGeom>
          <a:blipFill>
            <a:blip r:embed="rId5"/>
            <a:tile tx="0" ty="0" sx="100000" sy="100000" flip="none" algn="tl"/>
          </a:blipFill>
          <a:extLst/>
        </p:spPr>
      </p:pic>
    </p:spTree>
    <p:extLst>
      <p:ext uri="{BB962C8B-B14F-4D97-AF65-F5344CB8AC3E}">
        <p14:creationId xmlns:p14="http://schemas.microsoft.com/office/powerpoint/2010/main" val="10141772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dirty="0" smtClean="0"/>
              <a:t/>
            </a:r>
            <a:br>
              <a:rPr lang="es-CO" dirty="0" smtClean="0"/>
            </a:br>
            <a:r>
              <a:rPr lang="es-CO" b="1" dirty="0" smtClean="0">
                <a:latin typeface="Agency FB" pitchFamily="34" charset="0"/>
              </a:rPr>
              <a:t>¿</a:t>
            </a:r>
            <a:r>
              <a:rPr lang="es-CO" b="1" dirty="0">
                <a:latin typeface="Agency FB" pitchFamily="34" charset="0"/>
              </a:rPr>
              <a:t>Cómo trata Dios con el pecador creyente?</a:t>
            </a:r>
            <a:br>
              <a:rPr lang="es-CO" b="1" dirty="0">
                <a:latin typeface="Agency FB" pitchFamily="34" charset="0"/>
              </a:rPr>
            </a:br>
            <a:endParaRPr lang="es-CO" b="1" dirty="0">
              <a:latin typeface="Agency FB" pitchFamily="34" charset="0"/>
            </a:endParaRPr>
          </a:p>
        </p:txBody>
      </p:sp>
      <p:pic>
        <p:nvPicPr>
          <p:cNvPr id="3074" name="Picture 2" descr="http://www.middletownbiblechurch.org/spanish/lifeoc/img_vidadecristo/1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772816"/>
            <a:ext cx="8424936"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92974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b="1" dirty="0">
                <a:solidFill>
                  <a:schemeClr val="bg1"/>
                </a:solidFill>
                <a:latin typeface="Agency FB" pitchFamily="34" charset="0"/>
              </a:rPr>
              <a:t>¿Cómo trata Dios con la persona que se niega a venir a Cristo para ser salvo? </a:t>
            </a:r>
          </a:p>
        </p:txBody>
      </p:sp>
      <p:sp>
        <p:nvSpPr>
          <p:cNvPr id="3" name="2 Marcador de contenido"/>
          <p:cNvSpPr>
            <a:spLocks noGrp="1"/>
          </p:cNvSpPr>
          <p:nvPr>
            <p:ph idx="1"/>
          </p:nvPr>
        </p:nvSpPr>
        <p:spPr>
          <a:xfrm>
            <a:off x="457200" y="1600200"/>
            <a:ext cx="8229600" cy="5141168"/>
          </a:xfrm>
          <a:blipFill>
            <a:blip r:embed="rId3"/>
            <a:tile tx="0" ty="0" sx="100000" sy="100000" flip="none" algn="tl"/>
          </a:blipFill>
        </p:spPr>
        <p:txBody>
          <a:bodyPr>
            <a:normAutofit fontScale="92500" lnSpcReduction="20000"/>
          </a:bodyPr>
          <a:lstStyle/>
          <a:p>
            <a:pPr marL="0" indent="0" algn="ctr">
              <a:buNone/>
            </a:pPr>
            <a:r>
              <a:rPr lang="es-CO" b="1" dirty="0" smtClean="0">
                <a:solidFill>
                  <a:srgbClr val="FF0000"/>
                </a:solidFill>
              </a:rPr>
              <a:t>Romanos 2:8-9</a:t>
            </a:r>
            <a:r>
              <a:rPr lang="es-CO" dirty="0" smtClean="0"/>
              <a:t>. «</a:t>
            </a:r>
            <a:r>
              <a:rPr lang="es-CO" dirty="0" smtClean="0">
                <a:latin typeface="Agency FB" pitchFamily="34" charset="0"/>
              </a:rPr>
              <a:t>pero </a:t>
            </a:r>
            <a:r>
              <a:rPr lang="es-CO" dirty="0">
                <a:latin typeface="Agency FB" pitchFamily="34" charset="0"/>
              </a:rPr>
              <a:t>ira y enojo a los que son contenciosos y no obedecen a la verdad, sino que obedecen a la injusticia; </a:t>
            </a:r>
            <a:r>
              <a:rPr lang="es-CO" dirty="0" smtClean="0">
                <a:latin typeface="Agency FB" pitchFamily="34" charset="0"/>
              </a:rPr>
              <a:t>9 </a:t>
            </a:r>
            <a:r>
              <a:rPr lang="es-CO" dirty="0">
                <a:latin typeface="Agency FB" pitchFamily="34" charset="0"/>
              </a:rPr>
              <a:t>tribulación y angustia sobre todo ser humano que hace lo malo, el judío primeramente y también el </a:t>
            </a:r>
            <a:r>
              <a:rPr lang="es-CO" dirty="0" smtClean="0">
                <a:latin typeface="Agency FB" pitchFamily="34" charset="0"/>
              </a:rPr>
              <a:t>griego</a:t>
            </a:r>
            <a:r>
              <a:rPr lang="es-CO" dirty="0" smtClean="0"/>
              <a:t>»</a:t>
            </a:r>
          </a:p>
          <a:p>
            <a:pPr marL="0" indent="0" algn="ctr">
              <a:buNone/>
            </a:pPr>
            <a:r>
              <a:rPr lang="es-CO" b="1" dirty="0" smtClean="0">
                <a:solidFill>
                  <a:srgbClr val="FF0000"/>
                </a:solidFill>
              </a:rPr>
              <a:t>Efesios </a:t>
            </a:r>
            <a:r>
              <a:rPr lang="es-CO" b="1" dirty="0">
                <a:solidFill>
                  <a:srgbClr val="FF0000"/>
                </a:solidFill>
              </a:rPr>
              <a:t>5:5-6</a:t>
            </a:r>
            <a:r>
              <a:rPr lang="es-CO" dirty="0"/>
              <a:t>. </a:t>
            </a:r>
            <a:r>
              <a:rPr lang="es-CO" dirty="0" smtClean="0"/>
              <a:t>«</a:t>
            </a:r>
            <a:r>
              <a:rPr lang="es-CO" dirty="0" smtClean="0">
                <a:latin typeface="Agency FB" pitchFamily="34" charset="0"/>
              </a:rPr>
              <a:t>Porque </a:t>
            </a:r>
            <a:r>
              <a:rPr lang="es-CO" dirty="0">
                <a:latin typeface="Agency FB" pitchFamily="34" charset="0"/>
              </a:rPr>
              <a:t>sabéis esto, que ningún fornicario, o inmundo, o avaro, que es idólatra, tiene herencia en el reino de Cristo y de </a:t>
            </a:r>
            <a:r>
              <a:rPr lang="es-CO" dirty="0" smtClean="0">
                <a:latin typeface="Agency FB" pitchFamily="34" charset="0"/>
              </a:rPr>
              <a:t>Dios. 6 </a:t>
            </a:r>
            <a:r>
              <a:rPr lang="es-CO" dirty="0">
                <a:latin typeface="Agency FB" pitchFamily="34" charset="0"/>
              </a:rPr>
              <a:t>Nadie os engañe con palabras vanas, porque por estas cosas viene la ira de Dios sobre los hijos de </a:t>
            </a:r>
            <a:r>
              <a:rPr lang="es-CO" dirty="0" smtClean="0">
                <a:latin typeface="Agency FB" pitchFamily="34" charset="0"/>
              </a:rPr>
              <a:t>desobedienci</a:t>
            </a:r>
            <a:r>
              <a:rPr lang="es-CO" dirty="0" smtClean="0"/>
              <a:t>a».</a:t>
            </a:r>
          </a:p>
          <a:p>
            <a:pPr marL="0" indent="0" algn="ctr">
              <a:buNone/>
            </a:pPr>
            <a:r>
              <a:rPr lang="es-CO" dirty="0" smtClean="0"/>
              <a:t> </a:t>
            </a:r>
            <a:r>
              <a:rPr lang="es-CO" b="1" dirty="0" smtClean="0">
                <a:solidFill>
                  <a:srgbClr val="FF0000"/>
                </a:solidFill>
              </a:rPr>
              <a:t>Colosenses </a:t>
            </a:r>
            <a:r>
              <a:rPr lang="es-CO" b="1" dirty="0">
                <a:solidFill>
                  <a:srgbClr val="FF0000"/>
                </a:solidFill>
              </a:rPr>
              <a:t>3:5-6.</a:t>
            </a:r>
            <a:r>
              <a:rPr lang="es-CO" b="1" dirty="0"/>
              <a:t> </a:t>
            </a:r>
            <a:r>
              <a:rPr lang="es-CO" b="1" dirty="0" smtClean="0"/>
              <a:t>«</a:t>
            </a:r>
            <a:r>
              <a:rPr lang="es-CO" dirty="0" smtClean="0">
                <a:latin typeface="Agency FB" pitchFamily="34" charset="0"/>
              </a:rPr>
              <a:t>Haced </a:t>
            </a:r>
            <a:r>
              <a:rPr lang="es-CO" dirty="0">
                <a:latin typeface="Agency FB" pitchFamily="34" charset="0"/>
              </a:rPr>
              <a:t>morir, pues, lo terrenal en vosotros: fornicación, impureza, pasiones desordenadas, malos deseos y avaricia, que es idolatría; </a:t>
            </a:r>
            <a:r>
              <a:rPr lang="es-CO" dirty="0" smtClean="0">
                <a:latin typeface="Agency FB" pitchFamily="34" charset="0"/>
              </a:rPr>
              <a:t>6 </a:t>
            </a:r>
            <a:r>
              <a:rPr lang="es-CO" dirty="0">
                <a:latin typeface="Agency FB" pitchFamily="34" charset="0"/>
              </a:rPr>
              <a:t>cosas por las cuales la ira de Dios viene sobre los hijos de </a:t>
            </a:r>
            <a:r>
              <a:rPr lang="es-CO" dirty="0" smtClean="0">
                <a:latin typeface="Agency FB" pitchFamily="34" charset="0"/>
              </a:rPr>
              <a:t>desobediencia</a:t>
            </a:r>
            <a:r>
              <a:rPr lang="es-CO" dirty="0" smtClean="0"/>
              <a:t>»</a:t>
            </a:r>
            <a:endParaRPr lang="es-CO" dirty="0"/>
          </a:p>
          <a:p>
            <a:endParaRPr lang="es-CO" dirty="0"/>
          </a:p>
        </p:txBody>
      </p:sp>
    </p:spTree>
    <p:extLst>
      <p:ext uri="{BB962C8B-B14F-4D97-AF65-F5344CB8AC3E}">
        <p14:creationId xmlns:p14="http://schemas.microsoft.com/office/powerpoint/2010/main" val="427150094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70000" lnSpcReduction="20000"/>
          </a:bodyPr>
          <a:lstStyle/>
          <a:p>
            <a:pPr marL="0" indent="0" algn="ctr">
              <a:buNone/>
            </a:pPr>
            <a:r>
              <a:rPr lang="es-CO" dirty="0"/>
              <a:t>Nuestro Salvador bebió una copa de ira sin misericordia, para que nosotros bebiéramos una copa de misericordia sin ira.</a:t>
            </a:r>
          </a:p>
          <a:p>
            <a:pPr marL="0" indent="0" algn="ctr">
              <a:buNone/>
            </a:pPr>
            <a:endParaRPr lang="es-CO" dirty="0" smtClean="0"/>
          </a:p>
          <a:p>
            <a:pPr marL="0" indent="0" algn="ctr">
              <a:buNone/>
            </a:pPr>
            <a:r>
              <a:rPr lang="es-CO" dirty="0" smtClean="0"/>
              <a:t>En </a:t>
            </a:r>
            <a:r>
              <a:rPr lang="es-CO" dirty="0"/>
              <a:t>el jardín, el Señor estaba anticipando la cruz</a:t>
            </a:r>
            <a:r>
              <a:rPr lang="es-CO" dirty="0" smtClean="0"/>
              <a:t>.</a:t>
            </a:r>
          </a:p>
          <a:p>
            <a:pPr marL="0" indent="0" algn="ctr">
              <a:buNone/>
            </a:pPr>
            <a:r>
              <a:rPr lang="es-CO" dirty="0" smtClean="0"/>
              <a:t> </a:t>
            </a:r>
            <a:r>
              <a:rPr lang="es-CO" dirty="0"/>
              <a:t>En </a:t>
            </a:r>
            <a:r>
              <a:rPr lang="es-CO" b="1" dirty="0">
                <a:solidFill>
                  <a:srgbClr val="FF0000"/>
                </a:solidFill>
              </a:rPr>
              <a:t>Juan 18:4 </a:t>
            </a:r>
            <a:r>
              <a:rPr lang="es-CO" dirty="0"/>
              <a:t>leemos que Jesús sabía </a:t>
            </a:r>
            <a:r>
              <a:rPr lang="es-CO" dirty="0" smtClean="0"/>
              <a:t>“</a:t>
            </a:r>
            <a:r>
              <a:rPr lang="es-CO" dirty="0" smtClean="0">
                <a:latin typeface="Agency FB" pitchFamily="34" charset="0"/>
              </a:rPr>
              <a:t>todo lo que </a:t>
            </a:r>
            <a:r>
              <a:rPr lang="es-CO" dirty="0">
                <a:latin typeface="Agency FB" pitchFamily="34" charset="0"/>
              </a:rPr>
              <a:t>le </a:t>
            </a:r>
            <a:r>
              <a:rPr lang="es-CO" dirty="0" smtClean="0">
                <a:latin typeface="Agency FB" pitchFamily="34" charset="0"/>
              </a:rPr>
              <a:t>iba a suceder</a:t>
            </a:r>
            <a:r>
              <a:rPr lang="es-CO" dirty="0" smtClean="0"/>
              <a:t>”. </a:t>
            </a:r>
            <a:r>
              <a:rPr lang="es-CO" dirty="0"/>
              <a:t>ÉL sabía lo que venía. ÉL veía venir la marejada de la ira de Dios por causa de nuestro pecado</a:t>
            </a:r>
            <a:r>
              <a:rPr lang="es-CO" dirty="0" smtClean="0"/>
              <a:t>.</a:t>
            </a:r>
          </a:p>
          <a:p>
            <a:pPr marL="0" indent="0">
              <a:buNone/>
            </a:pPr>
            <a:r>
              <a:rPr lang="es-CO" dirty="0" smtClean="0"/>
              <a:t> </a:t>
            </a:r>
          </a:p>
          <a:p>
            <a:pPr marL="0" indent="0">
              <a:buNone/>
            </a:pPr>
            <a:r>
              <a:rPr lang="es-CO" dirty="0" smtClean="0"/>
              <a:t>C</a:t>
            </a:r>
            <a:r>
              <a:rPr lang="es-CO" dirty="0"/>
              <a:t>. H. Mackintosh en su libro estudios en Levítico lo dice </a:t>
            </a:r>
            <a:r>
              <a:rPr lang="es-CO" dirty="0" smtClean="0"/>
              <a:t>así: </a:t>
            </a:r>
          </a:p>
          <a:p>
            <a:pPr marL="0" indent="0">
              <a:buNone/>
            </a:pPr>
            <a:r>
              <a:rPr lang="es-CO" dirty="0" smtClean="0"/>
              <a:t>En </a:t>
            </a:r>
            <a:r>
              <a:rPr lang="es-CO" dirty="0"/>
              <a:t>Getsemaní, ÉL anticipaba la cruz; en el Calvario, sufría realmente la cruz. </a:t>
            </a:r>
            <a:endParaRPr lang="es-CO" dirty="0" smtClean="0"/>
          </a:p>
          <a:p>
            <a:pPr marL="0" indent="0">
              <a:buNone/>
            </a:pPr>
            <a:r>
              <a:rPr lang="es-CO" dirty="0" smtClean="0"/>
              <a:t>En </a:t>
            </a:r>
            <a:r>
              <a:rPr lang="es-CO" dirty="0"/>
              <a:t>Getsemaní, “le apareció un ángel del cielo confortándole” </a:t>
            </a:r>
            <a:r>
              <a:rPr lang="es-CO" dirty="0" smtClean="0"/>
              <a:t>según lo dice </a:t>
            </a:r>
            <a:r>
              <a:rPr lang="es-CO" dirty="0" smtClean="0">
                <a:solidFill>
                  <a:srgbClr val="FF0000"/>
                </a:solidFill>
              </a:rPr>
              <a:t>(Lucas </a:t>
            </a:r>
            <a:r>
              <a:rPr lang="es-CO" dirty="0">
                <a:solidFill>
                  <a:srgbClr val="FF0000"/>
                </a:solidFill>
              </a:rPr>
              <a:t>22:43), </a:t>
            </a:r>
            <a:r>
              <a:rPr lang="es-CO" dirty="0"/>
              <a:t>en el Calvario, fue abandonado por todos. Allí no hubo ningún ministerio de los ángeles</a:t>
            </a:r>
            <a:r>
              <a:rPr lang="es-CO" dirty="0" smtClean="0"/>
              <a:t>.</a:t>
            </a:r>
          </a:p>
          <a:p>
            <a:pPr marL="0" indent="0">
              <a:buNone/>
            </a:pPr>
            <a:r>
              <a:rPr lang="es-CO" dirty="0" smtClean="0"/>
              <a:t>En </a:t>
            </a:r>
            <a:r>
              <a:rPr lang="es-CO" dirty="0"/>
              <a:t>Getsemaní se dirigió a Dios como a Su “Padre” </a:t>
            </a:r>
            <a:r>
              <a:rPr lang="es-CO" dirty="0">
                <a:solidFill>
                  <a:srgbClr val="FF0000"/>
                </a:solidFill>
              </a:rPr>
              <a:t>(Lucas 22:42)</a:t>
            </a:r>
            <a:r>
              <a:rPr lang="es-CO" dirty="0"/>
              <a:t>, gozando así plenamente de la comunión de esta relación inefable; pero en el Calvario, clamó diciendo: “</a:t>
            </a:r>
            <a:r>
              <a:rPr lang="es-CO" dirty="0">
                <a:latin typeface="Agency FB" pitchFamily="34" charset="0"/>
              </a:rPr>
              <a:t>Dios mío, Dios mío, ¿por qué me has desamparado</a:t>
            </a:r>
            <a:r>
              <a:rPr lang="es-CO" dirty="0"/>
              <a:t>?” </a:t>
            </a:r>
            <a:r>
              <a:rPr lang="es-CO" dirty="0">
                <a:solidFill>
                  <a:srgbClr val="FF0000"/>
                </a:solidFill>
              </a:rPr>
              <a:t>(Mateo 27:46). </a:t>
            </a:r>
            <a:r>
              <a:rPr lang="es-CO" dirty="0"/>
              <a:t>Aquí, Aquél que llevaba nuestros pecados mira a lo alto y ve el trono de la Justicia eterna envuelto en profundas tinieblas, y la faz de la Santidad eterna vuelta de ÉL, porque “</a:t>
            </a:r>
            <a:r>
              <a:rPr lang="es-CO" dirty="0">
                <a:latin typeface="Agency FB" pitchFamily="34" charset="0"/>
              </a:rPr>
              <a:t>era hecho pecado por nosotros</a:t>
            </a:r>
            <a:r>
              <a:rPr lang="es-CO" dirty="0"/>
              <a:t>” </a:t>
            </a:r>
            <a:r>
              <a:rPr lang="es-CO" dirty="0">
                <a:solidFill>
                  <a:srgbClr val="FF0000"/>
                </a:solidFill>
              </a:rPr>
              <a:t>(2 Corintios 5:21</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25413950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ipe(down)">
                                      <p:cBhvr>
                                        <p:cTn id="21" dur="580">
                                          <p:stCondLst>
                                            <p:cond delay="0"/>
                                          </p:stCondLst>
                                        </p:cTn>
                                        <p:tgtEl>
                                          <p:spTgt spid="3">
                                            <p:txEl>
                                              <p:pRg st="5" end="5"/>
                                            </p:txEl>
                                          </p:spTgt>
                                        </p:tgtEl>
                                      </p:cBhvr>
                                    </p:animEffect>
                                    <p:anim calcmode="lin" valueType="num">
                                      <p:cBhvr>
                                        <p:cTn id="2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5" end="5"/>
                                            </p:txEl>
                                          </p:spTgt>
                                        </p:tgtEl>
                                      </p:cBhvr>
                                      <p:to x="100000" y="60000"/>
                                    </p:animScale>
                                    <p:animScale>
                                      <p:cBhvr>
                                        <p:cTn id="28" dur="166" decel="50000">
                                          <p:stCondLst>
                                            <p:cond delay="676"/>
                                          </p:stCondLst>
                                        </p:cTn>
                                        <p:tgtEl>
                                          <p:spTgt spid="3">
                                            <p:txEl>
                                              <p:pRg st="5" end="5"/>
                                            </p:txEl>
                                          </p:spTgt>
                                        </p:tgtEl>
                                      </p:cBhvr>
                                      <p:to x="100000" y="100000"/>
                                    </p:animScale>
                                    <p:animScale>
                                      <p:cBhvr>
                                        <p:cTn id="29" dur="26">
                                          <p:stCondLst>
                                            <p:cond delay="1312"/>
                                          </p:stCondLst>
                                        </p:cTn>
                                        <p:tgtEl>
                                          <p:spTgt spid="3">
                                            <p:txEl>
                                              <p:pRg st="5" end="5"/>
                                            </p:txEl>
                                          </p:spTgt>
                                        </p:tgtEl>
                                      </p:cBhvr>
                                      <p:to x="100000" y="80000"/>
                                    </p:animScale>
                                    <p:animScale>
                                      <p:cBhvr>
                                        <p:cTn id="30" dur="166" decel="50000">
                                          <p:stCondLst>
                                            <p:cond delay="1338"/>
                                          </p:stCondLst>
                                        </p:cTn>
                                        <p:tgtEl>
                                          <p:spTgt spid="3">
                                            <p:txEl>
                                              <p:pRg st="5" end="5"/>
                                            </p:txEl>
                                          </p:spTgt>
                                        </p:tgtEl>
                                      </p:cBhvr>
                                      <p:to x="100000" y="100000"/>
                                    </p:animScale>
                                    <p:animScale>
                                      <p:cBhvr>
                                        <p:cTn id="31" dur="26">
                                          <p:stCondLst>
                                            <p:cond delay="1642"/>
                                          </p:stCondLst>
                                        </p:cTn>
                                        <p:tgtEl>
                                          <p:spTgt spid="3">
                                            <p:txEl>
                                              <p:pRg st="5" end="5"/>
                                            </p:txEl>
                                          </p:spTgt>
                                        </p:tgtEl>
                                      </p:cBhvr>
                                      <p:to x="100000" y="90000"/>
                                    </p:animScale>
                                    <p:animScale>
                                      <p:cBhvr>
                                        <p:cTn id="32" dur="166" decel="50000">
                                          <p:stCondLst>
                                            <p:cond delay="1668"/>
                                          </p:stCondLst>
                                        </p:cTn>
                                        <p:tgtEl>
                                          <p:spTgt spid="3">
                                            <p:txEl>
                                              <p:pRg st="5" end="5"/>
                                            </p:txEl>
                                          </p:spTgt>
                                        </p:tgtEl>
                                      </p:cBhvr>
                                      <p:to x="100000" y="100000"/>
                                    </p:animScale>
                                    <p:animScale>
                                      <p:cBhvr>
                                        <p:cTn id="33" dur="26">
                                          <p:stCondLst>
                                            <p:cond delay="1808"/>
                                          </p:stCondLst>
                                        </p:cTn>
                                        <p:tgtEl>
                                          <p:spTgt spid="3">
                                            <p:txEl>
                                              <p:pRg st="5" end="5"/>
                                            </p:txEl>
                                          </p:spTgt>
                                        </p:tgtEl>
                                      </p:cBhvr>
                                      <p:to x="100000" y="95000"/>
                                    </p:animScale>
                                    <p:animScale>
                                      <p:cBhvr>
                                        <p:cTn id="34" dur="166" decel="50000">
                                          <p:stCondLst>
                                            <p:cond delay="1834"/>
                                          </p:stCondLst>
                                        </p:cTn>
                                        <p:tgtEl>
                                          <p:spTgt spid="3">
                                            <p:txEl>
                                              <p:pRg st="5" end="5"/>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80">
                                          <p:stCondLst>
                                            <p:cond delay="0"/>
                                          </p:stCondLst>
                                        </p:cTn>
                                        <p:tgtEl>
                                          <p:spTgt spid="3">
                                            <p:txEl>
                                              <p:pRg st="6" end="6"/>
                                            </p:txEl>
                                          </p:spTgt>
                                        </p:tgtEl>
                                      </p:cBhvr>
                                    </p:animEffect>
                                    <p:anim calcmode="lin" valueType="num">
                                      <p:cBhvr>
                                        <p:cTn id="38"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6" end="6"/>
                                            </p:txEl>
                                          </p:spTgt>
                                        </p:tgtEl>
                                      </p:cBhvr>
                                      <p:to x="100000" y="60000"/>
                                    </p:animScale>
                                    <p:animScale>
                                      <p:cBhvr>
                                        <p:cTn id="44" dur="166" decel="50000">
                                          <p:stCondLst>
                                            <p:cond delay="676"/>
                                          </p:stCondLst>
                                        </p:cTn>
                                        <p:tgtEl>
                                          <p:spTgt spid="3">
                                            <p:txEl>
                                              <p:pRg st="6" end="6"/>
                                            </p:txEl>
                                          </p:spTgt>
                                        </p:tgtEl>
                                      </p:cBhvr>
                                      <p:to x="100000" y="100000"/>
                                    </p:animScale>
                                    <p:animScale>
                                      <p:cBhvr>
                                        <p:cTn id="45" dur="26">
                                          <p:stCondLst>
                                            <p:cond delay="1312"/>
                                          </p:stCondLst>
                                        </p:cTn>
                                        <p:tgtEl>
                                          <p:spTgt spid="3">
                                            <p:txEl>
                                              <p:pRg st="6" end="6"/>
                                            </p:txEl>
                                          </p:spTgt>
                                        </p:tgtEl>
                                      </p:cBhvr>
                                      <p:to x="100000" y="80000"/>
                                    </p:animScale>
                                    <p:animScale>
                                      <p:cBhvr>
                                        <p:cTn id="46" dur="166" decel="50000">
                                          <p:stCondLst>
                                            <p:cond delay="1338"/>
                                          </p:stCondLst>
                                        </p:cTn>
                                        <p:tgtEl>
                                          <p:spTgt spid="3">
                                            <p:txEl>
                                              <p:pRg st="6" end="6"/>
                                            </p:txEl>
                                          </p:spTgt>
                                        </p:tgtEl>
                                      </p:cBhvr>
                                      <p:to x="100000" y="100000"/>
                                    </p:animScale>
                                    <p:animScale>
                                      <p:cBhvr>
                                        <p:cTn id="47" dur="26">
                                          <p:stCondLst>
                                            <p:cond delay="1642"/>
                                          </p:stCondLst>
                                        </p:cTn>
                                        <p:tgtEl>
                                          <p:spTgt spid="3">
                                            <p:txEl>
                                              <p:pRg st="6" end="6"/>
                                            </p:txEl>
                                          </p:spTgt>
                                        </p:tgtEl>
                                      </p:cBhvr>
                                      <p:to x="100000" y="90000"/>
                                    </p:animScale>
                                    <p:animScale>
                                      <p:cBhvr>
                                        <p:cTn id="48" dur="166" decel="50000">
                                          <p:stCondLst>
                                            <p:cond delay="1668"/>
                                          </p:stCondLst>
                                        </p:cTn>
                                        <p:tgtEl>
                                          <p:spTgt spid="3">
                                            <p:txEl>
                                              <p:pRg st="6" end="6"/>
                                            </p:txEl>
                                          </p:spTgt>
                                        </p:tgtEl>
                                      </p:cBhvr>
                                      <p:to x="100000" y="100000"/>
                                    </p:animScale>
                                    <p:animScale>
                                      <p:cBhvr>
                                        <p:cTn id="49" dur="26">
                                          <p:stCondLst>
                                            <p:cond delay="1808"/>
                                          </p:stCondLst>
                                        </p:cTn>
                                        <p:tgtEl>
                                          <p:spTgt spid="3">
                                            <p:txEl>
                                              <p:pRg st="6" end="6"/>
                                            </p:txEl>
                                          </p:spTgt>
                                        </p:tgtEl>
                                      </p:cBhvr>
                                      <p:to x="100000" y="95000"/>
                                    </p:animScale>
                                    <p:animScale>
                                      <p:cBhvr>
                                        <p:cTn id="50" dur="166" decel="50000">
                                          <p:stCondLst>
                                            <p:cond delay="1834"/>
                                          </p:stCondLst>
                                        </p:cTn>
                                        <p:tgtEl>
                                          <p:spTgt spid="3">
                                            <p:txEl>
                                              <p:pRg st="6" end="6"/>
                                            </p:txEl>
                                          </p:spTgt>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3">
                                            <p:txEl>
                                              <p:pRg st="7" end="7"/>
                                            </p:txEl>
                                          </p:spTgt>
                                        </p:tgtEl>
                                        <p:attrNameLst>
                                          <p:attrName>style.visibility</p:attrName>
                                        </p:attrNameLst>
                                      </p:cBhvr>
                                      <p:to>
                                        <p:strVal val="visible"/>
                                      </p:to>
                                    </p:set>
                                    <p:animEffect transition="in" filter="wipe(down)">
                                      <p:cBhvr>
                                        <p:cTn id="53" dur="580">
                                          <p:stCondLst>
                                            <p:cond delay="0"/>
                                          </p:stCondLst>
                                        </p:cTn>
                                        <p:tgtEl>
                                          <p:spTgt spid="3">
                                            <p:txEl>
                                              <p:pRg st="7" end="7"/>
                                            </p:txEl>
                                          </p:spTgt>
                                        </p:tgtEl>
                                      </p:cBhvr>
                                    </p:animEffect>
                                    <p:anim calcmode="lin" valueType="num">
                                      <p:cBhvr>
                                        <p:cTn id="54"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59" dur="26">
                                          <p:stCondLst>
                                            <p:cond delay="650"/>
                                          </p:stCondLst>
                                        </p:cTn>
                                        <p:tgtEl>
                                          <p:spTgt spid="3">
                                            <p:txEl>
                                              <p:pRg st="7" end="7"/>
                                            </p:txEl>
                                          </p:spTgt>
                                        </p:tgtEl>
                                      </p:cBhvr>
                                      <p:to x="100000" y="60000"/>
                                    </p:animScale>
                                    <p:animScale>
                                      <p:cBhvr>
                                        <p:cTn id="60" dur="166" decel="50000">
                                          <p:stCondLst>
                                            <p:cond delay="676"/>
                                          </p:stCondLst>
                                        </p:cTn>
                                        <p:tgtEl>
                                          <p:spTgt spid="3">
                                            <p:txEl>
                                              <p:pRg st="7" end="7"/>
                                            </p:txEl>
                                          </p:spTgt>
                                        </p:tgtEl>
                                      </p:cBhvr>
                                      <p:to x="100000" y="100000"/>
                                    </p:animScale>
                                    <p:animScale>
                                      <p:cBhvr>
                                        <p:cTn id="61" dur="26">
                                          <p:stCondLst>
                                            <p:cond delay="1312"/>
                                          </p:stCondLst>
                                        </p:cTn>
                                        <p:tgtEl>
                                          <p:spTgt spid="3">
                                            <p:txEl>
                                              <p:pRg st="7" end="7"/>
                                            </p:txEl>
                                          </p:spTgt>
                                        </p:tgtEl>
                                      </p:cBhvr>
                                      <p:to x="100000" y="80000"/>
                                    </p:animScale>
                                    <p:animScale>
                                      <p:cBhvr>
                                        <p:cTn id="62" dur="166" decel="50000">
                                          <p:stCondLst>
                                            <p:cond delay="1338"/>
                                          </p:stCondLst>
                                        </p:cTn>
                                        <p:tgtEl>
                                          <p:spTgt spid="3">
                                            <p:txEl>
                                              <p:pRg st="7" end="7"/>
                                            </p:txEl>
                                          </p:spTgt>
                                        </p:tgtEl>
                                      </p:cBhvr>
                                      <p:to x="100000" y="100000"/>
                                    </p:animScale>
                                    <p:animScale>
                                      <p:cBhvr>
                                        <p:cTn id="63" dur="26">
                                          <p:stCondLst>
                                            <p:cond delay="1642"/>
                                          </p:stCondLst>
                                        </p:cTn>
                                        <p:tgtEl>
                                          <p:spTgt spid="3">
                                            <p:txEl>
                                              <p:pRg st="7" end="7"/>
                                            </p:txEl>
                                          </p:spTgt>
                                        </p:tgtEl>
                                      </p:cBhvr>
                                      <p:to x="100000" y="90000"/>
                                    </p:animScale>
                                    <p:animScale>
                                      <p:cBhvr>
                                        <p:cTn id="64" dur="166" decel="50000">
                                          <p:stCondLst>
                                            <p:cond delay="1668"/>
                                          </p:stCondLst>
                                        </p:cTn>
                                        <p:tgtEl>
                                          <p:spTgt spid="3">
                                            <p:txEl>
                                              <p:pRg st="7" end="7"/>
                                            </p:txEl>
                                          </p:spTgt>
                                        </p:tgtEl>
                                      </p:cBhvr>
                                      <p:to x="100000" y="100000"/>
                                    </p:animScale>
                                    <p:animScale>
                                      <p:cBhvr>
                                        <p:cTn id="65" dur="26">
                                          <p:stCondLst>
                                            <p:cond delay="1808"/>
                                          </p:stCondLst>
                                        </p:cTn>
                                        <p:tgtEl>
                                          <p:spTgt spid="3">
                                            <p:txEl>
                                              <p:pRg st="7" end="7"/>
                                            </p:txEl>
                                          </p:spTgt>
                                        </p:tgtEl>
                                      </p:cBhvr>
                                      <p:to x="100000" y="95000"/>
                                    </p:animScale>
                                    <p:animScale>
                                      <p:cBhvr>
                                        <p:cTn id="66" dur="166" decel="50000">
                                          <p:stCondLst>
                                            <p:cond delay="1834"/>
                                          </p:stCondLst>
                                        </p:cTn>
                                        <p:tgtEl>
                                          <p:spTgt spid="3">
                                            <p:txEl>
                                              <p:pRg st="7" end="7"/>
                                            </p:txEl>
                                          </p:spTgt>
                                        </p:tgtEl>
                                      </p:cBhvr>
                                      <p:to x="100000" y="100000"/>
                                    </p:animScale>
                                  </p:childTnLst>
                                </p:cTn>
                              </p:par>
                              <p:par>
                                <p:cTn id="67" presetID="26" presetClass="entr" presetSubtype="0" fill="hold" nodeType="withEffect">
                                  <p:stCondLst>
                                    <p:cond delay="0"/>
                                  </p:stCondLst>
                                  <p:childTnLst>
                                    <p:set>
                                      <p:cBhvr>
                                        <p:cTn id="68" dur="1" fill="hold">
                                          <p:stCondLst>
                                            <p:cond delay="0"/>
                                          </p:stCondLst>
                                        </p:cTn>
                                        <p:tgtEl>
                                          <p:spTgt spid="3">
                                            <p:txEl>
                                              <p:pRg st="8" end="8"/>
                                            </p:txEl>
                                          </p:spTgt>
                                        </p:tgtEl>
                                        <p:attrNameLst>
                                          <p:attrName>style.visibility</p:attrName>
                                        </p:attrNameLst>
                                      </p:cBhvr>
                                      <p:to>
                                        <p:strVal val="visible"/>
                                      </p:to>
                                    </p:set>
                                    <p:animEffect transition="in" filter="wipe(down)">
                                      <p:cBhvr>
                                        <p:cTn id="69" dur="580">
                                          <p:stCondLst>
                                            <p:cond delay="0"/>
                                          </p:stCondLst>
                                        </p:cTn>
                                        <p:tgtEl>
                                          <p:spTgt spid="3">
                                            <p:txEl>
                                              <p:pRg st="8" end="8"/>
                                            </p:txEl>
                                          </p:spTgt>
                                        </p:tgtEl>
                                      </p:cBhvr>
                                    </p:animEffect>
                                    <p:anim calcmode="lin" valueType="num">
                                      <p:cBhvr>
                                        <p:cTn id="70"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75" dur="26">
                                          <p:stCondLst>
                                            <p:cond delay="650"/>
                                          </p:stCondLst>
                                        </p:cTn>
                                        <p:tgtEl>
                                          <p:spTgt spid="3">
                                            <p:txEl>
                                              <p:pRg st="8" end="8"/>
                                            </p:txEl>
                                          </p:spTgt>
                                        </p:tgtEl>
                                      </p:cBhvr>
                                      <p:to x="100000" y="60000"/>
                                    </p:animScale>
                                    <p:animScale>
                                      <p:cBhvr>
                                        <p:cTn id="76" dur="166" decel="50000">
                                          <p:stCondLst>
                                            <p:cond delay="676"/>
                                          </p:stCondLst>
                                        </p:cTn>
                                        <p:tgtEl>
                                          <p:spTgt spid="3">
                                            <p:txEl>
                                              <p:pRg st="8" end="8"/>
                                            </p:txEl>
                                          </p:spTgt>
                                        </p:tgtEl>
                                      </p:cBhvr>
                                      <p:to x="100000" y="100000"/>
                                    </p:animScale>
                                    <p:animScale>
                                      <p:cBhvr>
                                        <p:cTn id="77" dur="26">
                                          <p:stCondLst>
                                            <p:cond delay="1312"/>
                                          </p:stCondLst>
                                        </p:cTn>
                                        <p:tgtEl>
                                          <p:spTgt spid="3">
                                            <p:txEl>
                                              <p:pRg st="8" end="8"/>
                                            </p:txEl>
                                          </p:spTgt>
                                        </p:tgtEl>
                                      </p:cBhvr>
                                      <p:to x="100000" y="80000"/>
                                    </p:animScale>
                                    <p:animScale>
                                      <p:cBhvr>
                                        <p:cTn id="78" dur="166" decel="50000">
                                          <p:stCondLst>
                                            <p:cond delay="1338"/>
                                          </p:stCondLst>
                                        </p:cTn>
                                        <p:tgtEl>
                                          <p:spTgt spid="3">
                                            <p:txEl>
                                              <p:pRg st="8" end="8"/>
                                            </p:txEl>
                                          </p:spTgt>
                                        </p:tgtEl>
                                      </p:cBhvr>
                                      <p:to x="100000" y="100000"/>
                                    </p:animScale>
                                    <p:animScale>
                                      <p:cBhvr>
                                        <p:cTn id="79" dur="26">
                                          <p:stCondLst>
                                            <p:cond delay="1642"/>
                                          </p:stCondLst>
                                        </p:cTn>
                                        <p:tgtEl>
                                          <p:spTgt spid="3">
                                            <p:txEl>
                                              <p:pRg st="8" end="8"/>
                                            </p:txEl>
                                          </p:spTgt>
                                        </p:tgtEl>
                                      </p:cBhvr>
                                      <p:to x="100000" y="90000"/>
                                    </p:animScale>
                                    <p:animScale>
                                      <p:cBhvr>
                                        <p:cTn id="80" dur="166" decel="50000">
                                          <p:stCondLst>
                                            <p:cond delay="1668"/>
                                          </p:stCondLst>
                                        </p:cTn>
                                        <p:tgtEl>
                                          <p:spTgt spid="3">
                                            <p:txEl>
                                              <p:pRg st="8" end="8"/>
                                            </p:txEl>
                                          </p:spTgt>
                                        </p:tgtEl>
                                      </p:cBhvr>
                                      <p:to x="100000" y="100000"/>
                                    </p:animScale>
                                    <p:animScale>
                                      <p:cBhvr>
                                        <p:cTn id="81" dur="26">
                                          <p:stCondLst>
                                            <p:cond delay="1808"/>
                                          </p:stCondLst>
                                        </p:cTn>
                                        <p:tgtEl>
                                          <p:spTgt spid="3">
                                            <p:txEl>
                                              <p:pRg st="8" end="8"/>
                                            </p:txEl>
                                          </p:spTgt>
                                        </p:tgtEl>
                                      </p:cBhvr>
                                      <p:to x="100000" y="95000"/>
                                    </p:animScale>
                                    <p:animScale>
                                      <p:cBhvr>
                                        <p:cTn id="82"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88640"/>
            <a:ext cx="8784976" cy="6408712"/>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lgn="ctr">
              <a:buNone/>
            </a:pPr>
            <a:r>
              <a:rPr lang="es-CO" dirty="0"/>
              <a:t>En el jardín, Jesús hizo dos peticiones. Su petición MENOR fue ésta: “</a:t>
            </a:r>
            <a:r>
              <a:rPr lang="es-CO" dirty="0">
                <a:latin typeface="Agency FB" pitchFamily="34" charset="0"/>
              </a:rPr>
              <a:t>aparta de mí </a:t>
            </a:r>
            <a:r>
              <a:rPr lang="es-CO" dirty="0" smtClean="0">
                <a:latin typeface="Agency FB" pitchFamily="34" charset="0"/>
              </a:rPr>
              <a:t>esta copa</a:t>
            </a:r>
            <a:r>
              <a:rPr lang="es-CO" dirty="0" smtClean="0"/>
              <a:t>” </a:t>
            </a:r>
            <a:r>
              <a:rPr lang="es-CO" dirty="0">
                <a:solidFill>
                  <a:srgbClr val="FF0000"/>
                </a:solidFill>
              </a:rPr>
              <a:t>(Marcos 14:36</a:t>
            </a:r>
            <a:r>
              <a:rPr lang="es-CO" dirty="0" smtClean="0">
                <a:solidFill>
                  <a:srgbClr val="FF0000"/>
                </a:solidFill>
              </a:rPr>
              <a:t>).</a:t>
            </a:r>
          </a:p>
          <a:p>
            <a:pPr marL="0" indent="0">
              <a:buNone/>
            </a:pPr>
            <a:endParaRPr lang="es-CO" dirty="0"/>
          </a:p>
          <a:p>
            <a:pPr marL="0" indent="0" algn="ctr">
              <a:buNone/>
            </a:pPr>
            <a:r>
              <a:rPr lang="es-CO" dirty="0" smtClean="0"/>
              <a:t>Y su </a:t>
            </a:r>
            <a:r>
              <a:rPr lang="es-CO" dirty="0"/>
              <a:t>petición MAYOR fue ésta: </a:t>
            </a:r>
            <a:r>
              <a:rPr lang="es-CO" dirty="0" smtClean="0"/>
              <a:t>“</a:t>
            </a:r>
            <a:r>
              <a:rPr lang="es-CO" dirty="0" smtClean="0">
                <a:latin typeface="Agency FB" pitchFamily="34" charset="0"/>
              </a:rPr>
              <a:t>hágase </a:t>
            </a:r>
            <a:r>
              <a:rPr lang="es-CO" dirty="0">
                <a:latin typeface="Agency FB" pitchFamily="34" charset="0"/>
              </a:rPr>
              <a:t>tu </a:t>
            </a:r>
            <a:r>
              <a:rPr lang="es-CO" dirty="0" smtClean="0">
                <a:latin typeface="Agency FB" pitchFamily="34" charset="0"/>
              </a:rPr>
              <a:t>voluntad</a:t>
            </a:r>
            <a:r>
              <a:rPr lang="es-CO" dirty="0" smtClean="0">
                <a:solidFill>
                  <a:srgbClr val="FF0000"/>
                </a:solidFill>
              </a:rPr>
              <a:t>”(</a:t>
            </a:r>
            <a:r>
              <a:rPr lang="es-CO" dirty="0">
                <a:solidFill>
                  <a:srgbClr val="FF0000"/>
                </a:solidFill>
              </a:rPr>
              <a:t>Mateo 26:42). </a:t>
            </a:r>
            <a:r>
              <a:rPr lang="es-CO" dirty="0"/>
              <a:t>El Padre no contestó la petición MENOR, sino contestó la petición MAYOR. </a:t>
            </a:r>
            <a:endParaRPr lang="es-CO" dirty="0" smtClean="0"/>
          </a:p>
          <a:p>
            <a:pPr marL="0" indent="0" algn="ctr">
              <a:buNone/>
            </a:pPr>
            <a:r>
              <a:rPr lang="es-CO" dirty="0" smtClean="0"/>
              <a:t>Después </a:t>
            </a:r>
            <a:r>
              <a:rPr lang="es-CO" dirty="0"/>
              <a:t>de repetir tres veces Su oración en el jardín, Jesús supo que era la voluntad del Padre que Él </a:t>
            </a:r>
            <a:r>
              <a:rPr lang="es-CO" b="1" dirty="0" smtClean="0"/>
              <a:t>BEBIERA </a:t>
            </a:r>
            <a:r>
              <a:rPr lang="es-CO" dirty="0" smtClean="0"/>
              <a:t> </a:t>
            </a:r>
            <a:r>
              <a:rPr lang="es-CO" dirty="0"/>
              <a:t>la copa </a:t>
            </a:r>
            <a:r>
              <a:rPr lang="es-CO" dirty="0">
                <a:solidFill>
                  <a:srgbClr val="FF0000"/>
                </a:solidFill>
              </a:rPr>
              <a:t>(Juan 18:11). </a:t>
            </a:r>
            <a:endParaRPr lang="es-CO" dirty="0" smtClean="0">
              <a:solidFill>
                <a:srgbClr val="FF0000"/>
              </a:solidFill>
            </a:endParaRPr>
          </a:p>
          <a:p>
            <a:pPr marL="0" indent="0" algn="ctr">
              <a:buNone/>
            </a:pPr>
            <a:r>
              <a:rPr lang="es-CO" dirty="0" smtClean="0"/>
              <a:t>Jesús </a:t>
            </a:r>
            <a:r>
              <a:rPr lang="es-CO" dirty="0"/>
              <a:t>deseaba que la copa pasara de ÉL </a:t>
            </a:r>
            <a:r>
              <a:rPr lang="es-CO" dirty="0">
                <a:solidFill>
                  <a:srgbClr val="FF0000"/>
                </a:solidFill>
              </a:rPr>
              <a:t>(Mateo 26:39), </a:t>
            </a:r>
            <a:endParaRPr lang="es-CO" dirty="0" smtClean="0">
              <a:solidFill>
                <a:srgbClr val="FF0000"/>
              </a:solidFill>
            </a:endParaRPr>
          </a:p>
          <a:p>
            <a:pPr marL="0" indent="0" algn="ctr">
              <a:buNone/>
            </a:pPr>
            <a:endParaRPr lang="es-CO" dirty="0" smtClean="0"/>
          </a:p>
          <a:p>
            <a:pPr marL="0" indent="0" algn="ctr">
              <a:buNone/>
            </a:pPr>
            <a:r>
              <a:rPr lang="es-CO" sz="4600" b="1" dirty="0" smtClean="0">
                <a:solidFill>
                  <a:srgbClr val="FF0000"/>
                </a:solidFill>
              </a:rPr>
              <a:t>¿pero </a:t>
            </a:r>
            <a:r>
              <a:rPr lang="es-CO" sz="4600" b="1" dirty="0">
                <a:solidFill>
                  <a:srgbClr val="FF0000"/>
                </a:solidFill>
              </a:rPr>
              <a:t>qué deseaba ÉL aún </a:t>
            </a:r>
            <a:r>
              <a:rPr lang="es-CO" sz="4600" b="1" dirty="0" smtClean="0">
                <a:solidFill>
                  <a:srgbClr val="FF0000"/>
                </a:solidFill>
              </a:rPr>
              <a:t>más?</a:t>
            </a:r>
          </a:p>
          <a:p>
            <a:pPr marL="0" indent="0" algn="ctr">
              <a:buNone/>
            </a:pPr>
            <a:r>
              <a:rPr lang="es-CO" b="1" dirty="0">
                <a:solidFill>
                  <a:srgbClr val="FF0000"/>
                </a:solidFill>
              </a:rPr>
              <a:t>Juan 4:34</a:t>
            </a:r>
            <a:r>
              <a:rPr lang="es-CO" dirty="0"/>
              <a:t>. </a:t>
            </a:r>
            <a:r>
              <a:rPr lang="es-CO" dirty="0" smtClean="0"/>
              <a:t>«</a:t>
            </a:r>
            <a:r>
              <a:rPr lang="es-CO" dirty="0" smtClean="0">
                <a:latin typeface="Agency FB" pitchFamily="34" charset="0"/>
              </a:rPr>
              <a:t>Mi comida </a:t>
            </a:r>
            <a:r>
              <a:rPr lang="es-CO" dirty="0">
                <a:latin typeface="Agency FB" pitchFamily="34" charset="0"/>
              </a:rPr>
              <a:t>es que haga la voluntad del que me envió, y que acabe su </a:t>
            </a:r>
            <a:r>
              <a:rPr lang="es-CO" dirty="0" smtClean="0">
                <a:latin typeface="Agency FB" pitchFamily="34" charset="0"/>
              </a:rPr>
              <a:t>obra</a:t>
            </a:r>
            <a:r>
              <a:rPr lang="es-CO" dirty="0" smtClean="0"/>
              <a:t>».</a:t>
            </a:r>
            <a:r>
              <a:rPr lang="es-CO" dirty="0"/>
              <a:t> </a:t>
            </a:r>
            <a:endParaRPr lang="es-CO" dirty="0" smtClean="0"/>
          </a:p>
          <a:p>
            <a:pPr marL="0" indent="0" algn="ctr">
              <a:buNone/>
            </a:pPr>
            <a:r>
              <a:rPr lang="es-CO" dirty="0" smtClean="0"/>
              <a:t>Nuestro </a:t>
            </a:r>
            <a:r>
              <a:rPr lang="es-CO" dirty="0"/>
              <a:t>Salvador era OBEDIENTE Y SUMISO a la voluntad del Padre, aún hasta la </a:t>
            </a:r>
            <a:r>
              <a:rPr lang="es-CO" dirty="0" smtClean="0"/>
              <a:t>muerte. </a:t>
            </a:r>
            <a:r>
              <a:rPr lang="es-CO" dirty="0"/>
              <a:t>¡Qué amor tan </a:t>
            </a:r>
            <a:r>
              <a:rPr lang="es-CO" dirty="0" smtClean="0"/>
              <a:t>asombroso demostró nuestro Salvador, todo este sacrificio para que usted y yo fuésemos salvos!</a:t>
            </a:r>
            <a:endParaRPr lang="es-CO" dirty="0"/>
          </a:p>
          <a:p>
            <a:endParaRPr lang="es-CO" dirty="0"/>
          </a:p>
        </p:txBody>
      </p:sp>
    </p:spTree>
    <p:extLst>
      <p:ext uri="{BB962C8B-B14F-4D97-AF65-F5344CB8AC3E}">
        <p14:creationId xmlns:p14="http://schemas.microsoft.com/office/powerpoint/2010/main" val="14561222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wipe(down)">
                                      <p:cBhvr>
                                        <p:cTn id="15" dur="500"/>
                                        <p:tgtEl>
                                          <p:spTgt spid="3">
                                            <p:txEl>
                                              <p:pRg st="6" end="6"/>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Effect transition="in" filter="wipe(down)">
                                      <p:cBhvr>
                                        <p:cTn id="20" dur="580">
                                          <p:stCondLst>
                                            <p:cond delay="0"/>
                                          </p:stCondLst>
                                        </p:cTn>
                                        <p:tgtEl>
                                          <p:spTgt spid="3">
                                            <p:txEl>
                                              <p:pRg st="7" end="7"/>
                                            </p:txEl>
                                          </p:spTgt>
                                        </p:tgtEl>
                                      </p:cBhvr>
                                    </p:animEffect>
                                    <p:anim calcmode="lin" valueType="num">
                                      <p:cBhvr>
                                        <p:cTn id="21"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3">
                                            <p:txEl>
                                              <p:pRg st="7" end="7"/>
                                            </p:txEl>
                                          </p:spTgt>
                                        </p:tgtEl>
                                      </p:cBhvr>
                                      <p:to x="100000" y="60000"/>
                                    </p:animScale>
                                    <p:animScale>
                                      <p:cBhvr>
                                        <p:cTn id="27" dur="166" decel="50000">
                                          <p:stCondLst>
                                            <p:cond delay="676"/>
                                          </p:stCondLst>
                                        </p:cTn>
                                        <p:tgtEl>
                                          <p:spTgt spid="3">
                                            <p:txEl>
                                              <p:pRg st="7" end="7"/>
                                            </p:txEl>
                                          </p:spTgt>
                                        </p:tgtEl>
                                      </p:cBhvr>
                                      <p:to x="100000" y="100000"/>
                                    </p:animScale>
                                    <p:animScale>
                                      <p:cBhvr>
                                        <p:cTn id="28" dur="26">
                                          <p:stCondLst>
                                            <p:cond delay="1312"/>
                                          </p:stCondLst>
                                        </p:cTn>
                                        <p:tgtEl>
                                          <p:spTgt spid="3">
                                            <p:txEl>
                                              <p:pRg st="7" end="7"/>
                                            </p:txEl>
                                          </p:spTgt>
                                        </p:tgtEl>
                                      </p:cBhvr>
                                      <p:to x="100000" y="80000"/>
                                    </p:animScale>
                                    <p:animScale>
                                      <p:cBhvr>
                                        <p:cTn id="29" dur="166" decel="50000">
                                          <p:stCondLst>
                                            <p:cond delay="1338"/>
                                          </p:stCondLst>
                                        </p:cTn>
                                        <p:tgtEl>
                                          <p:spTgt spid="3">
                                            <p:txEl>
                                              <p:pRg st="7" end="7"/>
                                            </p:txEl>
                                          </p:spTgt>
                                        </p:tgtEl>
                                      </p:cBhvr>
                                      <p:to x="100000" y="100000"/>
                                    </p:animScale>
                                    <p:animScale>
                                      <p:cBhvr>
                                        <p:cTn id="30" dur="26">
                                          <p:stCondLst>
                                            <p:cond delay="1642"/>
                                          </p:stCondLst>
                                        </p:cTn>
                                        <p:tgtEl>
                                          <p:spTgt spid="3">
                                            <p:txEl>
                                              <p:pRg st="7" end="7"/>
                                            </p:txEl>
                                          </p:spTgt>
                                        </p:tgtEl>
                                      </p:cBhvr>
                                      <p:to x="100000" y="90000"/>
                                    </p:animScale>
                                    <p:animScale>
                                      <p:cBhvr>
                                        <p:cTn id="31" dur="166" decel="50000">
                                          <p:stCondLst>
                                            <p:cond delay="1668"/>
                                          </p:stCondLst>
                                        </p:cTn>
                                        <p:tgtEl>
                                          <p:spTgt spid="3">
                                            <p:txEl>
                                              <p:pRg st="7" end="7"/>
                                            </p:txEl>
                                          </p:spTgt>
                                        </p:tgtEl>
                                      </p:cBhvr>
                                      <p:to x="100000" y="100000"/>
                                    </p:animScale>
                                    <p:animScale>
                                      <p:cBhvr>
                                        <p:cTn id="32" dur="26">
                                          <p:stCondLst>
                                            <p:cond delay="1808"/>
                                          </p:stCondLst>
                                        </p:cTn>
                                        <p:tgtEl>
                                          <p:spTgt spid="3">
                                            <p:txEl>
                                              <p:pRg st="7" end="7"/>
                                            </p:txEl>
                                          </p:spTgt>
                                        </p:tgtEl>
                                      </p:cBhvr>
                                      <p:to x="100000" y="95000"/>
                                    </p:animScale>
                                    <p:animScale>
                                      <p:cBhvr>
                                        <p:cTn id="33" dur="166" decel="50000">
                                          <p:stCondLst>
                                            <p:cond delay="1834"/>
                                          </p:stCondLst>
                                        </p:cTn>
                                        <p:tgtEl>
                                          <p:spTgt spid="3">
                                            <p:txEl>
                                              <p:pRg st="7" end="7"/>
                                            </p:txEl>
                                          </p:spTgt>
                                        </p:tgtEl>
                                      </p:cBhvr>
                                      <p:to x="100000" y="100000"/>
                                    </p:animScale>
                                  </p:childTnLst>
                                </p:cTn>
                              </p:par>
                              <p:par>
                                <p:cTn id="34" presetID="26" presetClass="entr" presetSubtype="0" fill="hold"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wipe(down)">
                                      <p:cBhvr>
                                        <p:cTn id="36" dur="580">
                                          <p:stCondLst>
                                            <p:cond delay="0"/>
                                          </p:stCondLst>
                                        </p:cTn>
                                        <p:tgtEl>
                                          <p:spTgt spid="3">
                                            <p:txEl>
                                              <p:pRg st="8" end="8"/>
                                            </p:txEl>
                                          </p:spTgt>
                                        </p:tgtEl>
                                      </p:cBhvr>
                                    </p:animEffect>
                                    <p:anim calcmode="lin" valueType="num">
                                      <p:cBhvr>
                                        <p:cTn id="37"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42" dur="26">
                                          <p:stCondLst>
                                            <p:cond delay="650"/>
                                          </p:stCondLst>
                                        </p:cTn>
                                        <p:tgtEl>
                                          <p:spTgt spid="3">
                                            <p:txEl>
                                              <p:pRg st="8" end="8"/>
                                            </p:txEl>
                                          </p:spTgt>
                                        </p:tgtEl>
                                      </p:cBhvr>
                                      <p:to x="100000" y="60000"/>
                                    </p:animScale>
                                    <p:animScale>
                                      <p:cBhvr>
                                        <p:cTn id="43" dur="166" decel="50000">
                                          <p:stCondLst>
                                            <p:cond delay="676"/>
                                          </p:stCondLst>
                                        </p:cTn>
                                        <p:tgtEl>
                                          <p:spTgt spid="3">
                                            <p:txEl>
                                              <p:pRg st="8" end="8"/>
                                            </p:txEl>
                                          </p:spTgt>
                                        </p:tgtEl>
                                      </p:cBhvr>
                                      <p:to x="100000" y="100000"/>
                                    </p:animScale>
                                    <p:animScale>
                                      <p:cBhvr>
                                        <p:cTn id="44" dur="26">
                                          <p:stCondLst>
                                            <p:cond delay="1312"/>
                                          </p:stCondLst>
                                        </p:cTn>
                                        <p:tgtEl>
                                          <p:spTgt spid="3">
                                            <p:txEl>
                                              <p:pRg st="8" end="8"/>
                                            </p:txEl>
                                          </p:spTgt>
                                        </p:tgtEl>
                                      </p:cBhvr>
                                      <p:to x="100000" y="80000"/>
                                    </p:animScale>
                                    <p:animScale>
                                      <p:cBhvr>
                                        <p:cTn id="45" dur="166" decel="50000">
                                          <p:stCondLst>
                                            <p:cond delay="1338"/>
                                          </p:stCondLst>
                                        </p:cTn>
                                        <p:tgtEl>
                                          <p:spTgt spid="3">
                                            <p:txEl>
                                              <p:pRg st="8" end="8"/>
                                            </p:txEl>
                                          </p:spTgt>
                                        </p:tgtEl>
                                      </p:cBhvr>
                                      <p:to x="100000" y="100000"/>
                                    </p:animScale>
                                    <p:animScale>
                                      <p:cBhvr>
                                        <p:cTn id="46" dur="26">
                                          <p:stCondLst>
                                            <p:cond delay="1642"/>
                                          </p:stCondLst>
                                        </p:cTn>
                                        <p:tgtEl>
                                          <p:spTgt spid="3">
                                            <p:txEl>
                                              <p:pRg st="8" end="8"/>
                                            </p:txEl>
                                          </p:spTgt>
                                        </p:tgtEl>
                                      </p:cBhvr>
                                      <p:to x="100000" y="90000"/>
                                    </p:animScale>
                                    <p:animScale>
                                      <p:cBhvr>
                                        <p:cTn id="47" dur="166" decel="50000">
                                          <p:stCondLst>
                                            <p:cond delay="1668"/>
                                          </p:stCondLst>
                                        </p:cTn>
                                        <p:tgtEl>
                                          <p:spTgt spid="3">
                                            <p:txEl>
                                              <p:pRg st="8" end="8"/>
                                            </p:txEl>
                                          </p:spTgt>
                                        </p:tgtEl>
                                      </p:cBhvr>
                                      <p:to x="100000" y="100000"/>
                                    </p:animScale>
                                    <p:animScale>
                                      <p:cBhvr>
                                        <p:cTn id="48" dur="26">
                                          <p:stCondLst>
                                            <p:cond delay="1808"/>
                                          </p:stCondLst>
                                        </p:cTn>
                                        <p:tgtEl>
                                          <p:spTgt spid="3">
                                            <p:txEl>
                                              <p:pRg st="8" end="8"/>
                                            </p:txEl>
                                          </p:spTgt>
                                        </p:tgtEl>
                                      </p:cBhvr>
                                      <p:to x="100000" y="95000"/>
                                    </p:animScale>
                                    <p:animScale>
                                      <p:cBhvr>
                                        <p:cTn id="49"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b="1" i="1" dirty="0" smtClean="0">
                <a:solidFill>
                  <a:srgbClr val="FF0000"/>
                </a:solidFill>
                <a:latin typeface="Algerian" pitchFamily="82" charset="0"/>
              </a:rPr>
              <a:t>El </a:t>
            </a:r>
            <a:r>
              <a:rPr lang="es-CO" b="1" i="1" dirty="0">
                <a:solidFill>
                  <a:srgbClr val="FF0000"/>
                </a:solidFill>
                <a:latin typeface="Algerian" pitchFamily="82" charset="0"/>
              </a:rPr>
              <a:t>Atribulado Salvador</a:t>
            </a:r>
            <a:br>
              <a:rPr lang="es-CO" b="1" i="1" dirty="0">
                <a:solidFill>
                  <a:srgbClr val="FF0000"/>
                </a:solidFill>
                <a:latin typeface="Algerian" pitchFamily="82" charset="0"/>
              </a:rPr>
            </a:br>
            <a:endParaRPr lang="es-CO" b="1" i="1" dirty="0">
              <a:solidFill>
                <a:srgbClr val="FF0000"/>
              </a:solidFill>
              <a:latin typeface="Algerian" pitchFamily="82" charset="0"/>
            </a:endParaRPr>
          </a:p>
        </p:txBody>
      </p:sp>
      <p:sp>
        <p:nvSpPr>
          <p:cNvPr id="3" name="2 Marcador de contenido"/>
          <p:cNvSpPr>
            <a:spLocks noGrp="1"/>
          </p:cNvSpPr>
          <p:nvPr>
            <p:ph idx="1"/>
          </p:nvPr>
        </p:nvSpPr>
        <p:spPr>
          <a:xfrm>
            <a:off x="457200" y="1340768"/>
            <a:ext cx="8229600" cy="5256584"/>
          </a:xfrm>
          <a:blipFill>
            <a:blip r:embed="rId2"/>
            <a:tile tx="0" ty="0" sx="100000" sy="100000" flip="none" algn="tl"/>
          </a:blipFill>
        </p:spPr>
        <p:txBody>
          <a:bodyPr>
            <a:noAutofit/>
          </a:bodyPr>
          <a:lstStyle/>
          <a:p>
            <a:pPr marL="0" indent="0" algn="ctr">
              <a:buNone/>
            </a:pPr>
            <a:r>
              <a:rPr lang="es-CO" sz="2800" dirty="0" smtClean="0"/>
              <a:t>Es </a:t>
            </a:r>
            <a:r>
              <a:rPr lang="es-CO" sz="2800" dirty="0"/>
              <a:t>muy difícil para nosotros entender realmente la agonía que el Señor experimentó en el jardín cuando anticipaba Su muerte por los pecadores. Aquí hay un profundo misterio y hay mucho que no podemos entender. </a:t>
            </a:r>
            <a:endParaRPr lang="es-CO" sz="2800" dirty="0" smtClean="0"/>
          </a:p>
          <a:p>
            <a:pPr marL="0" indent="0" algn="ctr">
              <a:buNone/>
            </a:pPr>
            <a:r>
              <a:rPr lang="es-CO" sz="2800" dirty="0" smtClean="0"/>
              <a:t>Consideremos </a:t>
            </a:r>
            <a:r>
              <a:rPr lang="es-CO" sz="2800" dirty="0"/>
              <a:t>cuidadosa y piadosamente algunas de las cosas que dice la Biblia sobre la difícil experiencia de nuestro Señor en Getsemaní.</a:t>
            </a:r>
          </a:p>
          <a:p>
            <a:pPr marL="0" indent="0" algn="ctr">
              <a:buNone/>
            </a:pPr>
            <a:r>
              <a:rPr lang="es-CO" sz="2800" b="1" u="sng" dirty="0"/>
              <a:t> </a:t>
            </a:r>
            <a:r>
              <a:rPr lang="es-CO" b="1" u="sng" dirty="0"/>
              <a:t>Repentina </a:t>
            </a:r>
            <a:r>
              <a:rPr lang="es-CO" b="1" u="sng" dirty="0" smtClean="0"/>
              <a:t>estupefacción</a:t>
            </a:r>
            <a:r>
              <a:rPr lang="es-CO" sz="2800" b="1" u="sng" dirty="0" smtClean="0"/>
              <a:t>:</a:t>
            </a:r>
            <a:endParaRPr lang="es-CO" sz="2800" b="1" u="sng" dirty="0"/>
          </a:p>
          <a:p>
            <a:pPr marL="0" indent="0" algn="ctr">
              <a:buNone/>
            </a:pPr>
            <a:r>
              <a:rPr lang="es-CO" sz="2800" dirty="0"/>
              <a:t>En </a:t>
            </a:r>
            <a:r>
              <a:rPr lang="es-CO" sz="2800" b="1" dirty="0">
                <a:solidFill>
                  <a:srgbClr val="FF0000"/>
                </a:solidFill>
              </a:rPr>
              <a:t>Marcos 14:33 </a:t>
            </a:r>
            <a:r>
              <a:rPr lang="es-CO" sz="2800" dirty="0"/>
              <a:t>descubrimos que Jesús “</a:t>
            </a:r>
            <a:r>
              <a:rPr lang="es-CO" sz="2800" dirty="0">
                <a:latin typeface="Agency FB" pitchFamily="34" charset="0"/>
              </a:rPr>
              <a:t>comenzó a </a:t>
            </a:r>
            <a:r>
              <a:rPr lang="es-CO" sz="2800" dirty="0" smtClean="0">
                <a:latin typeface="Agency FB" pitchFamily="34" charset="0"/>
              </a:rPr>
              <a:t>sentir terror </a:t>
            </a:r>
            <a:r>
              <a:rPr lang="es-CO" sz="2800" dirty="0">
                <a:latin typeface="Agency FB" pitchFamily="34" charset="0"/>
              </a:rPr>
              <a:t>y </a:t>
            </a:r>
            <a:r>
              <a:rPr lang="es-CO" sz="2800" dirty="0" smtClean="0">
                <a:latin typeface="Agency FB" pitchFamily="34" charset="0"/>
              </a:rPr>
              <a:t>angusti</a:t>
            </a:r>
            <a:r>
              <a:rPr lang="es-CO" sz="2800" dirty="0"/>
              <a:t>a</a:t>
            </a:r>
            <a:r>
              <a:rPr lang="es-CO" sz="2800" dirty="0" smtClean="0"/>
              <a:t>”.</a:t>
            </a:r>
            <a:r>
              <a:rPr lang="es-CO" sz="2800" dirty="0"/>
              <a:t> </a:t>
            </a:r>
            <a:endParaRPr lang="es-CO" sz="2800" dirty="0" smtClean="0"/>
          </a:p>
          <a:p>
            <a:endParaRPr lang="es-CO" sz="2400" dirty="0"/>
          </a:p>
        </p:txBody>
      </p:sp>
    </p:spTree>
    <p:extLst>
      <p:ext uri="{BB962C8B-B14F-4D97-AF65-F5344CB8AC3E}">
        <p14:creationId xmlns:p14="http://schemas.microsoft.com/office/powerpoint/2010/main" val="42021583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16632"/>
            <a:ext cx="8856984" cy="6624736"/>
          </a:xfrm>
        </p:spPr>
        <p:txBody>
          <a:bodyPr>
            <a:normAutofit fontScale="70000" lnSpcReduction="20000"/>
          </a:bodyPr>
          <a:lstStyle/>
          <a:p>
            <a:pPr marL="0" indent="0" algn="ctr">
              <a:buNone/>
            </a:pPr>
            <a:r>
              <a:rPr lang="es-CO" dirty="0"/>
              <a:t> Él </a:t>
            </a:r>
            <a:r>
              <a:rPr lang="es-CO" dirty="0" smtClean="0"/>
              <a:t>Señor estaba </a:t>
            </a:r>
            <a:r>
              <a:rPr lang="es-CO" dirty="0"/>
              <a:t>impactado y muy sorprendido. Cuando el Salvador vio los </a:t>
            </a:r>
            <a:r>
              <a:rPr lang="es-CO" b="1" u="sng" dirty="0"/>
              <a:t>ingredientes mezclados </a:t>
            </a:r>
            <a:r>
              <a:rPr lang="es-CO" dirty="0"/>
              <a:t>para ÉL en esa terrible copa, se espantó. Como ha comentado D. Edmond Hiebert, “</a:t>
            </a:r>
            <a:r>
              <a:rPr lang="es-CO" dirty="0">
                <a:latin typeface="Agency FB" pitchFamily="34" charset="0"/>
              </a:rPr>
              <a:t>Hace tiempo que Jesús había anticipado Su muerte, pero ahora, que la sombra de la cruz cayó sobre Él, sintió el estremecedor horror del juicio divino. Le vino con un efecto impactante</a:t>
            </a:r>
            <a:r>
              <a:rPr lang="es-CO" dirty="0"/>
              <a:t>”.</a:t>
            </a:r>
          </a:p>
          <a:p>
            <a:pPr marL="0" indent="0" algn="ctr">
              <a:buNone/>
            </a:pPr>
            <a:r>
              <a:rPr lang="es-CO" sz="4600" b="1" u="sng" dirty="0" smtClean="0"/>
              <a:t>Tristeza extrema:</a:t>
            </a:r>
            <a:endParaRPr lang="es-CO" b="1" u="sng" dirty="0"/>
          </a:p>
          <a:p>
            <a:pPr marL="0" indent="0" algn="ctr">
              <a:buNone/>
            </a:pPr>
            <a:r>
              <a:rPr lang="es-CO" dirty="0"/>
              <a:t>Leemos en </a:t>
            </a:r>
            <a:r>
              <a:rPr lang="es-CO" b="1" dirty="0">
                <a:solidFill>
                  <a:srgbClr val="FF0000"/>
                </a:solidFill>
              </a:rPr>
              <a:t>Mateo 26:37 </a:t>
            </a:r>
            <a:r>
              <a:rPr lang="es-CO" dirty="0"/>
              <a:t>que Jesús comenzó a </a:t>
            </a:r>
            <a:r>
              <a:rPr lang="es-CO" b="1" dirty="0" smtClean="0"/>
              <a:t>ENTRISTECERSE</a:t>
            </a:r>
            <a:r>
              <a:rPr lang="es-CO" dirty="0" smtClean="0"/>
              <a:t>. </a:t>
            </a:r>
            <a:r>
              <a:rPr lang="es-CO" dirty="0"/>
              <a:t>Esta palabra significa “</a:t>
            </a:r>
            <a:r>
              <a:rPr lang="es-CO" b="1" u="sng" dirty="0">
                <a:latin typeface="Agency FB" pitchFamily="34" charset="0"/>
              </a:rPr>
              <a:t>estar atribulado, abrumado, apenado, sentir dolor</a:t>
            </a:r>
            <a:r>
              <a:rPr lang="es-CO" dirty="0"/>
              <a:t>”. </a:t>
            </a:r>
            <a:endParaRPr lang="es-CO" dirty="0" smtClean="0"/>
          </a:p>
          <a:p>
            <a:pPr marL="0" indent="0" algn="ctr">
              <a:buNone/>
            </a:pPr>
            <a:r>
              <a:rPr lang="es-CO" dirty="0" smtClean="0"/>
              <a:t>Se </a:t>
            </a:r>
            <a:r>
              <a:rPr lang="es-CO" dirty="0"/>
              <a:t>usa en </a:t>
            </a:r>
            <a:r>
              <a:rPr lang="es-CO" b="1" dirty="0">
                <a:solidFill>
                  <a:srgbClr val="FF0000"/>
                </a:solidFill>
              </a:rPr>
              <a:t>1 Tesalonicenses 4:13 </a:t>
            </a:r>
            <a:r>
              <a:rPr lang="es-CO" dirty="0"/>
              <a:t>respecto a los cristianos de Tesalónica que estaban apesadumbrados porque habían sido separados de sus seres queridos que habían muerto. </a:t>
            </a:r>
            <a:endParaRPr lang="es-CO" dirty="0" smtClean="0"/>
          </a:p>
          <a:p>
            <a:pPr marL="0" indent="0" algn="ctr">
              <a:buNone/>
            </a:pPr>
            <a:endParaRPr lang="es-CO" dirty="0" smtClean="0"/>
          </a:p>
          <a:p>
            <a:pPr marL="0" indent="0" algn="ctr">
              <a:buNone/>
            </a:pPr>
            <a:r>
              <a:rPr lang="es-CO" dirty="0" smtClean="0"/>
              <a:t>Jesús </a:t>
            </a:r>
            <a:r>
              <a:rPr lang="es-CO" dirty="0"/>
              <a:t>sería separado de quien ÉL </a:t>
            </a:r>
            <a:r>
              <a:rPr lang="es-CO" dirty="0" smtClean="0"/>
              <a:t>AMABA, Su Padre.</a:t>
            </a:r>
          </a:p>
          <a:p>
            <a:pPr marL="0" indent="0" algn="ctr">
              <a:buNone/>
            </a:pPr>
            <a:r>
              <a:rPr lang="es-CO" dirty="0" smtClean="0"/>
              <a:t> </a:t>
            </a:r>
            <a:r>
              <a:rPr lang="es-CO" dirty="0"/>
              <a:t>La hermosa relación de amor y la íntima comunión entre el Señor Jesús y el Padre pronto sería quebrantada</a:t>
            </a:r>
            <a:r>
              <a:rPr lang="es-CO" dirty="0" smtClean="0"/>
              <a:t>: «Dios </a:t>
            </a:r>
            <a:r>
              <a:rPr lang="es-CO" dirty="0"/>
              <a:t>mío, Dios mío!, ¿por qué me has desamparado</a:t>
            </a:r>
            <a:r>
              <a:rPr lang="es-CO" dirty="0" smtClean="0"/>
              <a:t>?» </a:t>
            </a:r>
            <a:r>
              <a:rPr lang="es-CO" b="1" dirty="0" smtClean="0">
                <a:solidFill>
                  <a:srgbClr val="FF0000"/>
                </a:solidFill>
              </a:rPr>
              <a:t>Mateo </a:t>
            </a:r>
            <a:r>
              <a:rPr lang="es-CO" b="1" dirty="0">
                <a:solidFill>
                  <a:srgbClr val="FF0000"/>
                </a:solidFill>
              </a:rPr>
              <a:t>27:46). </a:t>
            </a:r>
            <a:endParaRPr lang="es-CO" b="1" dirty="0" smtClean="0">
              <a:solidFill>
                <a:srgbClr val="FF0000"/>
              </a:solidFill>
            </a:endParaRPr>
          </a:p>
          <a:p>
            <a:pPr marL="0" indent="0" algn="ctr">
              <a:buNone/>
            </a:pPr>
            <a:r>
              <a:rPr lang="es-CO" dirty="0" smtClean="0"/>
              <a:t>Todo </a:t>
            </a:r>
            <a:r>
              <a:rPr lang="es-CO" dirty="0"/>
              <a:t>creyente sabe lo terrible que es estar fuera de comunión con el Padre por causa del pecado. Cuanto más terrible tiene que haber sido para el impecable Salvador ser abandonado por el Padre por causa de nuestros pecados. Con razón Jesús dijo, “Mi alma está muy </a:t>
            </a:r>
            <a:r>
              <a:rPr lang="es-CO" b="1" dirty="0" smtClean="0"/>
              <a:t>TRISTE</a:t>
            </a:r>
            <a:r>
              <a:rPr lang="es-CO" dirty="0" smtClean="0"/>
              <a:t>, </a:t>
            </a:r>
            <a:r>
              <a:rPr lang="es-CO" dirty="0"/>
              <a:t>hasta la </a:t>
            </a:r>
            <a:r>
              <a:rPr lang="es-CO" b="1" dirty="0" smtClean="0"/>
              <a:t>MUERTE</a:t>
            </a:r>
            <a:r>
              <a:rPr lang="es-CO" dirty="0" smtClean="0"/>
              <a:t>” </a:t>
            </a:r>
            <a:r>
              <a:rPr lang="es-CO" b="1" dirty="0">
                <a:solidFill>
                  <a:srgbClr val="FF0000"/>
                </a:solidFill>
              </a:rPr>
              <a:t>(Mateo 26:38).</a:t>
            </a:r>
          </a:p>
          <a:p>
            <a:endParaRPr lang="es-CO" dirty="0"/>
          </a:p>
        </p:txBody>
      </p:sp>
    </p:spTree>
    <p:extLst>
      <p:ext uri="{BB962C8B-B14F-4D97-AF65-F5344CB8AC3E}">
        <p14:creationId xmlns:p14="http://schemas.microsoft.com/office/powerpoint/2010/main" val="207921142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80">
                                          <p:stCondLst>
                                            <p:cond delay="0"/>
                                          </p:stCondLst>
                                        </p:cTn>
                                        <p:tgtEl>
                                          <p:spTgt spid="3">
                                            <p:txEl>
                                              <p:pRg st="5" end="5"/>
                                            </p:txEl>
                                          </p:spTgt>
                                        </p:tgtEl>
                                      </p:cBhvr>
                                    </p:animEffect>
                                    <p:anim calcmode="lin" valueType="num">
                                      <p:cBhvr>
                                        <p:cTn id="2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5" end="5"/>
                                            </p:txEl>
                                          </p:spTgt>
                                        </p:tgtEl>
                                      </p:cBhvr>
                                      <p:to x="100000" y="60000"/>
                                    </p:animScale>
                                    <p:animScale>
                                      <p:cBhvr>
                                        <p:cTn id="34" dur="166" decel="50000">
                                          <p:stCondLst>
                                            <p:cond delay="676"/>
                                          </p:stCondLst>
                                        </p:cTn>
                                        <p:tgtEl>
                                          <p:spTgt spid="3">
                                            <p:txEl>
                                              <p:pRg st="5" end="5"/>
                                            </p:txEl>
                                          </p:spTgt>
                                        </p:tgtEl>
                                      </p:cBhvr>
                                      <p:to x="100000" y="100000"/>
                                    </p:animScale>
                                    <p:animScale>
                                      <p:cBhvr>
                                        <p:cTn id="35" dur="26">
                                          <p:stCondLst>
                                            <p:cond delay="1312"/>
                                          </p:stCondLst>
                                        </p:cTn>
                                        <p:tgtEl>
                                          <p:spTgt spid="3">
                                            <p:txEl>
                                              <p:pRg st="5" end="5"/>
                                            </p:txEl>
                                          </p:spTgt>
                                        </p:tgtEl>
                                      </p:cBhvr>
                                      <p:to x="100000" y="80000"/>
                                    </p:animScale>
                                    <p:animScale>
                                      <p:cBhvr>
                                        <p:cTn id="36" dur="166" decel="50000">
                                          <p:stCondLst>
                                            <p:cond delay="1338"/>
                                          </p:stCondLst>
                                        </p:cTn>
                                        <p:tgtEl>
                                          <p:spTgt spid="3">
                                            <p:txEl>
                                              <p:pRg st="5" end="5"/>
                                            </p:txEl>
                                          </p:spTgt>
                                        </p:tgtEl>
                                      </p:cBhvr>
                                      <p:to x="100000" y="100000"/>
                                    </p:animScale>
                                    <p:animScale>
                                      <p:cBhvr>
                                        <p:cTn id="37" dur="26">
                                          <p:stCondLst>
                                            <p:cond delay="1642"/>
                                          </p:stCondLst>
                                        </p:cTn>
                                        <p:tgtEl>
                                          <p:spTgt spid="3">
                                            <p:txEl>
                                              <p:pRg st="5" end="5"/>
                                            </p:txEl>
                                          </p:spTgt>
                                        </p:tgtEl>
                                      </p:cBhvr>
                                      <p:to x="100000" y="90000"/>
                                    </p:animScale>
                                    <p:animScale>
                                      <p:cBhvr>
                                        <p:cTn id="38" dur="166" decel="50000">
                                          <p:stCondLst>
                                            <p:cond delay="1668"/>
                                          </p:stCondLst>
                                        </p:cTn>
                                        <p:tgtEl>
                                          <p:spTgt spid="3">
                                            <p:txEl>
                                              <p:pRg st="5" end="5"/>
                                            </p:txEl>
                                          </p:spTgt>
                                        </p:tgtEl>
                                      </p:cBhvr>
                                      <p:to x="100000" y="100000"/>
                                    </p:animScale>
                                    <p:animScale>
                                      <p:cBhvr>
                                        <p:cTn id="39" dur="26">
                                          <p:stCondLst>
                                            <p:cond delay="1808"/>
                                          </p:stCondLst>
                                        </p:cTn>
                                        <p:tgtEl>
                                          <p:spTgt spid="3">
                                            <p:txEl>
                                              <p:pRg st="5" end="5"/>
                                            </p:txEl>
                                          </p:spTgt>
                                        </p:tgtEl>
                                      </p:cBhvr>
                                      <p:to x="100000" y="95000"/>
                                    </p:animScale>
                                    <p:animScale>
                                      <p:cBhvr>
                                        <p:cTn id="40" dur="166" decel="50000">
                                          <p:stCondLst>
                                            <p:cond delay="1834"/>
                                          </p:stCondLst>
                                        </p:cTn>
                                        <p:tgtEl>
                                          <p:spTgt spid="3">
                                            <p:txEl>
                                              <p:pRg st="5" end="5"/>
                                            </p:txEl>
                                          </p:spTgt>
                                        </p:tgtEl>
                                      </p:cBhvr>
                                      <p:to x="100000" y="100000"/>
                                    </p:animScale>
                                  </p:childTnLst>
                                </p:cTn>
                              </p:par>
                              <p:par>
                                <p:cTn id="41" presetID="26"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wipe(down)">
                                      <p:cBhvr>
                                        <p:cTn id="43" dur="580">
                                          <p:stCondLst>
                                            <p:cond delay="0"/>
                                          </p:stCondLst>
                                        </p:cTn>
                                        <p:tgtEl>
                                          <p:spTgt spid="3">
                                            <p:txEl>
                                              <p:pRg st="6" end="6"/>
                                            </p:txEl>
                                          </p:spTgt>
                                        </p:tgtEl>
                                      </p:cBhvr>
                                    </p:animEffect>
                                    <p:anim calcmode="lin" valueType="num">
                                      <p:cBhvr>
                                        <p:cTn id="4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6" end="6"/>
                                            </p:txEl>
                                          </p:spTgt>
                                        </p:tgtEl>
                                      </p:cBhvr>
                                      <p:to x="100000" y="60000"/>
                                    </p:animScale>
                                    <p:animScale>
                                      <p:cBhvr>
                                        <p:cTn id="50" dur="166" decel="50000">
                                          <p:stCondLst>
                                            <p:cond delay="676"/>
                                          </p:stCondLst>
                                        </p:cTn>
                                        <p:tgtEl>
                                          <p:spTgt spid="3">
                                            <p:txEl>
                                              <p:pRg st="6" end="6"/>
                                            </p:txEl>
                                          </p:spTgt>
                                        </p:tgtEl>
                                      </p:cBhvr>
                                      <p:to x="100000" y="100000"/>
                                    </p:animScale>
                                    <p:animScale>
                                      <p:cBhvr>
                                        <p:cTn id="51" dur="26">
                                          <p:stCondLst>
                                            <p:cond delay="1312"/>
                                          </p:stCondLst>
                                        </p:cTn>
                                        <p:tgtEl>
                                          <p:spTgt spid="3">
                                            <p:txEl>
                                              <p:pRg st="6" end="6"/>
                                            </p:txEl>
                                          </p:spTgt>
                                        </p:tgtEl>
                                      </p:cBhvr>
                                      <p:to x="100000" y="80000"/>
                                    </p:animScale>
                                    <p:animScale>
                                      <p:cBhvr>
                                        <p:cTn id="52" dur="166" decel="50000">
                                          <p:stCondLst>
                                            <p:cond delay="1338"/>
                                          </p:stCondLst>
                                        </p:cTn>
                                        <p:tgtEl>
                                          <p:spTgt spid="3">
                                            <p:txEl>
                                              <p:pRg st="6" end="6"/>
                                            </p:txEl>
                                          </p:spTgt>
                                        </p:tgtEl>
                                      </p:cBhvr>
                                      <p:to x="100000" y="100000"/>
                                    </p:animScale>
                                    <p:animScale>
                                      <p:cBhvr>
                                        <p:cTn id="53" dur="26">
                                          <p:stCondLst>
                                            <p:cond delay="1642"/>
                                          </p:stCondLst>
                                        </p:cTn>
                                        <p:tgtEl>
                                          <p:spTgt spid="3">
                                            <p:txEl>
                                              <p:pRg st="6" end="6"/>
                                            </p:txEl>
                                          </p:spTgt>
                                        </p:tgtEl>
                                      </p:cBhvr>
                                      <p:to x="100000" y="90000"/>
                                    </p:animScale>
                                    <p:animScale>
                                      <p:cBhvr>
                                        <p:cTn id="54" dur="166" decel="50000">
                                          <p:stCondLst>
                                            <p:cond delay="1668"/>
                                          </p:stCondLst>
                                        </p:cTn>
                                        <p:tgtEl>
                                          <p:spTgt spid="3">
                                            <p:txEl>
                                              <p:pRg st="6" end="6"/>
                                            </p:txEl>
                                          </p:spTgt>
                                        </p:tgtEl>
                                      </p:cBhvr>
                                      <p:to x="100000" y="100000"/>
                                    </p:animScale>
                                    <p:animScale>
                                      <p:cBhvr>
                                        <p:cTn id="55" dur="26">
                                          <p:stCondLst>
                                            <p:cond delay="1808"/>
                                          </p:stCondLst>
                                        </p:cTn>
                                        <p:tgtEl>
                                          <p:spTgt spid="3">
                                            <p:txEl>
                                              <p:pRg st="6" end="6"/>
                                            </p:txEl>
                                          </p:spTgt>
                                        </p:tgtEl>
                                      </p:cBhvr>
                                      <p:to x="100000" y="95000"/>
                                    </p:animScale>
                                    <p:animScale>
                                      <p:cBhvr>
                                        <p:cTn id="56" dur="166" decel="50000">
                                          <p:stCondLst>
                                            <p:cond delay="1834"/>
                                          </p:stCondLst>
                                        </p:cTn>
                                        <p:tgtEl>
                                          <p:spTgt spid="3">
                                            <p:txEl>
                                              <p:pRg st="6" end="6"/>
                                            </p:txEl>
                                          </p:spTgt>
                                        </p:tgtEl>
                                      </p:cBhvr>
                                      <p:to x="100000" y="100000"/>
                                    </p:animScale>
                                  </p:childTnLst>
                                </p:cTn>
                              </p:par>
                              <p:par>
                                <p:cTn id="57" presetID="26" presetClass="entr" presetSubtype="0" fill="hold" nodeType="withEffect">
                                  <p:stCondLst>
                                    <p:cond delay="0"/>
                                  </p:stCondLst>
                                  <p:childTnLst>
                                    <p:set>
                                      <p:cBhvr>
                                        <p:cTn id="58" dur="1" fill="hold">
                                          <p:stCondLst>
                                            <p:cond delay="0"/>
                                          </p:stCondLst>
                                        </p:cTn>
                                        <p:tgtEl>
                                          <p:spTgt spid="3">
                                            <p:txEl>
                                              <p:pRg st="7" end="7"/>
                                            </p:txEl>
                                          </p:spTgt>
                                        </p:tgtEl>
                                        <p:attrNameLst>
                                          <p:attrName>style.visibility</p:attrName>
                                        </p:attrNameLst>
                                      </p:cBhvr>
                                      <p:to>
                                        <p:strVal val="visible"/>
                                      </p:to>
                                    </p:set>
                                    <p:animEffect transition="in" filter="wipe(down)">
                                      <p:cBhvr>
                                        <p:cTn id="59" dur="580">
                                          <p:stCondLst>
                                            <p:cond delay="0"/>
                                          </p:stCondLst>
                                        </p:cTn>
                                        <p:tgtEl>
                                          <p:spTgt spid="3">
                                            <p:txEl>
                                              <p:pRg st="7" end="7"/>
                                            </p:txEl>
                                          </p:spTgt>
                                        </p:tgtEl>
                                      </p:cBhvr>
                                    </p:animEffect>
                                    <p:anim calcmode="lin" valueType="num">
                                      <p:cBhvr>
                                        <p:cTn id="60"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65" dur="26">
                                          <p:stCondLst>
                                            <p:cond delay="650"/>
                                          </p:stCondLst>
                                        </p:cTn>
                                        <p:tgtEl>
                                          <p:spTgt spid="3">
                                            <p:txEl>
                                              <p:pRg st="7" end="7"/>
                                            </p:txEl>
                                          </p:spTgt>
                                        </p:tgtEl>
                                      </p:cBhvr>
                                      <p:to x="100000" y="60000"/>
                                    </p:animScale>
                                    <p:animScale>
                                      <p:cBhvr>
                                        <p:cTn id="66" dur="166" decel="50000">
                                          <p:stCondLst>
                                            <p:cond delay="676"/>
                                          </p:stCondLst>
                                        </p:cTn>
                                        <p:tgtEl>
                                          <p:spTgt spid="3">
                                            <p:txEl>
                                              <p:pRg st="7" end="7"/>
                                            </p:txEl>
                                          </p:spTgt>
                                        </p:tgtEl>
                                      </p:cBhvr>
                                      <p:to x="100000" y="100000"/>
                                    </p:animScale>
                                    <p:animScale>
                                      <p:cBhvr>
                                        <p:cTn id="67" dur="26">
                                          <p:stCondLst>
                                            <p:cond delay="1312"/>
                                          </p:stCondLst>
                                        </p:cTn>
                                        <p:tgtEl>
                                          <p:spTgt spid="3">
                                            <p:txEl>
                                              <p:pRg st="7" end="7"/>
                                            </p:txEl>
                                          </p:spTgt>
                                        </p:tgtEl>
                                      </p:cBhvr>
                                      <p:to x="100000" y="80000"/>
                                    </p:animScale>
                                    <p:animScale>
                                      <p:cBhvr>
                                        <p:cTn id="68" dur="166" decel="50000">
                                          <p:stCondLst>
                                            <p:cond delay="1338"/>
                                          </p:stCondLst>
                                        </p:cTn>
                                        <p:tgtEl>
                                          <p:spTgt spid="3">
                                            <p:txEl>
                                              <p:pRg st="7" end="7"/>
                                            </p:txEl>
                                          </p:spTgt>
                                        </p:tgtEl>
                                      </p:cBhvr>
                                      <p:to x="100000" y="100000"/>
                                    </p:animScale>
                                    <p:animScale>
                                      <p:cBhvr>
                                        <p:cTn id="69" dur="26">
                                          <p:stCondLst>
                                            <p:cond delay="1642"/>
                                          </p:stCondLst>
                                        </p:cTn>
                                        <p:tgtEl>
                                          <p:spTgt spid="3">
                                            <p:txEl>
                                              <p:pRg st="7" end="7"/>
                                            </p:txEl>
                                          </p:spTgt>
                                        </p:tgtEl>
                                      </p:cBhvr>
                                      <p:to x="100000" y="90000"/>
                                    </p:animScale>
                                    <p:animScale>
                                      <p:cBhvr>
                                        <p:cTn id="70" dur="166" decel="50000">
                                          <p:stCondLst>
                                            <p:cond delay="1668"/>
                                          </p:stCondLst>
                                        </p:cTn>
                                        <p:tgtEl>
                                          <p:spTgt spid="3">
                                            <p:txEl>
                                              <p:pRg st="7" end="7"/>
                                            </p:txEl>
                                          </p:spTgt>
                                        </p:tgtEl>
                                      </p:cBhvr>
                                      <p:to x="100000" y="100000"/>
                                    </p:animScale>
                                    <p:animScale>
                                      <p:cBhvr>
                                        <p:cTn id="71" dur="26">
                                          <p:stCondLst>
                                            <p:cond delay="1808"/>
                                          </p:stCondLst>
                                        </p:cTn>
                                        <p:tgtEl>
                                          <p:spTgt spid="3">
                                            <p:txEl>
                                              <p:pRg st="7" end="7"/>
                                            </p:txEl>
                                          </p:spTgt>
                                        </p:tgtEl>
                                      </p:cBhvr>
                                      <p:to x="100000" y="95000"/>
                                    </p:animScale>
                                    <p:animScale>
                                      <p:cBhvr>
                                        <p:cTn id="72"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562074"/>
          </a:xfrm>
        </p:spPr>
        <p:txBody>
          <a:bodyPr>
            <a:normAutofit fontScale="90000"/>
          </a:bodyPr>
          <a:lstStyle/>
          <a:p>
            <a:r>
              <a:rPr lang="es-CO" dirty="0" smtClean="0"/>
              <a:t/>
            </a:r>
            <a:br>
              <a:rPr lang="es-CO" dirty="0" smtClean="0"/>
            </a:br>
            <a:r>
              <a:rPr lang="es-CO" sz="5300" b="1" u="sng" dirty="0" smtClean="0"/>
              <a:t>Profunda Angustia:</a:t>
            </a:r>
            <a:r>
              <a:rPr lang="es-CO" sz="5300" b="1" u="sng" dirty="0"/>
              <a:t/>
            </a:r>
            <a:br>
              <a:rPr lang="es-CO" sz="5300" b="1" u="sng" dirty="0"/>
            </a:br>
            <a:endParaRPr lang="es-CO" b="1" u="sng" dirty="0"/>
          </a:p>
        </p:txBody>
      </p:sp>
      <p:sp>
        <p:nvSpPr>
          <p:cNvPr id="3" name="2 Marcador de contenido"/>
          <p:cNvSpPr>
            <a:spLocks noGrp="1"/>
          </p:cNvSpPr>
          <p:nvPr>
            <p:ph idx="1"/>
          </p:nvPr>
        </p:nvSpPr>
        <p:spPr>
          <a:xfrm>
            <a:off x="179512" y="1453394"/>
            <a:ext cx="8749480" cy="5400600"/>
          </a:xfrm>
          <a:blipFill>
            <a:blip r:embed="rId2"/>
            <a:tile tx="0" ty="0" sx="100000" sy="100000" flip="none" algn="tl"/>
          </a:blipFill>
        </p:spPr>
        <p:txBody>
          <a:bodyPr>
            <a:normAutofit fontScale="70000" lnSpcReduction="20000"/>
          </a:bodyPr>
          <a:lstStyle/>
          <a:p>
            <a:pPr marL="0" indent="0" algn="ctr">
              <a:buNone/>
            </a:pPr>
            <a:r>
              <a:rPr lang="es-CO" dirty="0" smtClean="0"/>
              <a:t>Jesús </a:t>
            </a:r>
            <a:r>
              <a:rPr lang="es-CO" dirty="0"/>
              <a:t>no estaba solamente abrumado con espanto y tristeza, sino </a:t>
            </a:r>
            <a:r>
              <a:rPr lang="es-CO" dirty="0" smtClean="0"/>
              <a:t>que </a:t>
            </a:r>
            <a:r>
              <a:rPr lang="es-CO" b="1" dirty="0" smtClean="0">
                <a:solidFill>
                  <a:srgbClr val="FF0000"/>
                </a:solidFill>
              </a:rPr>
              <a:t>Mateo </a:t>
            </a:r>
            <a:r>
              <a:rPr lang="es-CO" b="1" dirty="0">
                <a:solidFill>
                  <a:srgbClr val="FF0000"/>
                </a:solidFill>
              </a:rPr>
              <a:t>26:37 </a:t>
            </a:r>
            <a:r>
              <a:rPr lang="es-CO" dirty="0"/>
              <a:t>dice que también </a:t>
            </a:r>
            <a:r>
              <a:rPr lang="es-CO" dirty="0" smtClean="0"/>
              <a:t>se</a:t>
            </a:r>
            <a:r>
              <a:rPr lang="es-CO" b="1" dirty="0" smtClean="0"/>
              <a:t> ANGUSTIO</a:t>
            </a:r>
            <a:r>
              <a:rPr lang="es-CO" dirty="0" smtClean="0"/>
              <a:t> </a:t>
            </a:r>
            <a:r>
              <a:rPr lang="es-CO" dirty="0"/>
              <a:t>mucho. Esta palabra significa que a medida que se acercaba la hora de Su muerte, Él llegó a estar muy atormentado y desconsolado. </a:t>
            </a:r>
            <a:endParaRPr lang="es-CO" dirty="0" smtClean="0"/>
          </a:p>
          <a:p>
            <a:pPr marL="0" indent="0" algn="ctr">
              <a:buNone/>
            </a:pPr>
            <a:r>
              <a:rPr lang="es-CO" dirty="0" smtClean="0"/>
              <a:t>En </a:t>
            </a:r>
            <a:r>
              <a:rPr lang="es-CO" dirty="0"/>
              <a:t>una ocasión anterior Jesús se conmovió de una manera similar cuando anticipaba la cruz: “</a:t>
            </a:r>
            <a:r>
              <a:rPr lang="es-CO" dirty="0">
                <a:latin typeface="Agency FB" pitchFamily="34" charset="0"/>
              </a:rPr>
              <a:t>Ahora está </a:t>
            </a:r>
            <a:r>
              <a:rPr lang="es-CO" b="1" dirty="0" smtClean="0">
                <a:latin typeface="Agency FB" pitchFamily="34" charset="0"/>
              </a:rPr>
              <a:t>TURBADA</a:t>
            </a:r>
            <a:r>
              <a:rPr lang="es-CO" dirty="0" smtClean="0">
                <a:latin typeface="Agency FB" pitchFamily="34" charset="0"/>
              </a:rPr>
              <a:t> </a:t>
            </a:r>
            <a:r>
              <a:rPr lang="es-CO" dirty="0">
                <a:latin typeface="Agency FB" pitchFamily="34" charset="0"/>
              </a:rPr>
              <a:t>mi </a:t>
            </a:r>
            <a:r>
              <a:rPr lang="es-CO" dirty="0" smtClean="0">
                <a:latin typeface="Agency FB" pitchFamily="34" charset="0"/>
              </a:rPr>
              <a:t>alma</a:t>
            </a:r>
            <a:r>
              <a:rPr lang="es-CO" dirty="0" smtClean="0"/>
              <a:t>» </a:t>
            </a:r>
            <a:r>
              <a:rPr lang="es-CO" b="1" dirty="0">
                <a:solidFill>
                  <a:srgbClr val="FF0000"/>
                </a:solidFill>
              </a:rPr>
              <a:t>(Juan 12:27). </a:t>
            </a:r>
            <a:r>
              <a:rPr lang="es-CO" dirty="0"/>
              <a:t>Esta es una palabra diferente pero de significado similar. Lleva la idea de estar profundamente perturbado y aún conmocionado. </a:t>
            </a:r>
            <a:endParaRPr lang="es-CO" dirty="0" smtClean="0"/>
          </a:p>
          <a:p>
            <a:pPr marL="0" indent="0" algn="ctr">
              <a:buNone/>
            </a:pPr>
            <a:r>
              <a:rPr lang="es-CO" dirty="0" smtClean="0"/>
              <a:t>Estos </a:t>
            </a:r>
            <a:r>
              <a:rPr lang="es-CO" dirty="0"/>
              <a:t>versículos nos recuerdan que la CRUZ fue la cosa más difícil que Jesús jamás enfrentara. Cristo creó el mundo con mucha facilidad </a:t>
            </a:r>
            <a:r>
              <a:rPr lang="es-CO" dirty="0" smtClean="0"/>
              <a:t>según lo dice </a:t>
            </a:r>
            <a:r>
              <a:rPr lang="es-CO" b="1" dirty="0" smtClean="0">
                <a:solidFill>
                  <a:srgbClr val="FF0000"/>
                </a:solidFill>
              </a:rPr>
              <a:t>(Colosenses </a:t>
            </a:r>
            <a:r>
              <a:rPr lang="es-CO" b="1" dirty="0">
                <a:solidFill>
                  <a:srgbClr val="FF0000"/>
                </a:solidFill>
              </a:rPr>
              <a:t>1:16), </a:t>
            </a:r>
            <a:r>
              <a:rPr lang="es-CO" dirty="0"/>
              <a:t>Cristo redimió al hombre pecador con mucha dificultad</a:t>
            </a:r>
            <a:r>
              <a:rPr lang="es-CO" dirty="0" smtClean="0"/>
              <a:t>.</a:t>
            </a:r>
          </a:p>
          <a:p>
            <a:pPr marL="0" indent="0" algn="ctr">
              <a:buNone/>
            </a:pPr>
            <a:r>
              <a:rPr lang="es-CO" dirty="0" smtClean="0"/>
              <a:t> </a:t>
            </a:r>
            <a:r>
              <a:rPr lang="es-CO" dirty="0"/>
              <a:t>Nunca tendrás que enfrentar un problema o dificultad tan grande como el que enfrentó Jesús. Es de mucho consuelo saber que nuestro Salvador sabe por las cosas que pasamos nosotros. ÉL ha pasado por esas cosas y por muchas, muchas </a:t>
            </a:r>
            <a:r>
              <a:rPr lang="es-CO" dirty="0" smtClean="0"/>
              <a:t>más.</a:t>
            </a:r>
          </a:p>
          <a:p>
            <a:pPr marL="0" indent="0" algn="ctr">
              <a:buNone/>
            </a:pPr>
            <a:r>
              <a:rPr lang="es-CO" dirty="0" smtClean="0"/>
              <a:t> Lea </a:t>
            </a:r>
            <a:r>
              <a:rPr lang="es-CO" b="1" dirty="0" smtClean="0">
                <a:solidFill>
                  <a:srgbClr val="FF0000"/>
                </a:solidFill>
              </a:rPr>
              <a:t> </a:t>
            </a:r>
            <a:r>
              <a:rPr lang="es-CO" b="1" dirty="0">
                <a:solidFill>
                  <a:srgbClr val="FF0000"/>
                </a:solidFill>
              </a:rPr>
              <a:t>(Hebreos 2:17-18; 4:15-16</a:t>
            </a:r>
            <a:r>
              <a:rPr lang="es-CO" b="1" dirty="0" smtClean="0">
                <a:solidFill>
                  <a:srgbClr val="FF0000"/>
                </a:solidFill>
              </a:rPr>
              <a:t>).</a:t>
            </a:r>
            <a:endParaRPr lang="es-CO" b="1" dirty="0">
              <a:solidFill>
                <a:srgbClr val="FF0000"/>
              </a:solidFill>
            </a:endParaRPr>
          </a:p>
        </p:txBody>
      </p:sp>
    </p:spTree>
    <p:extLst>
      <p:ext uri="{BB962C8B-B14F-4D97-AF65-F5344CB8AC3E}">
        <p14:creationId xmlns:p14="http://schemas.microsoft.com/office/powerpoint/2010/main" val="42070679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wipe(down)">
                                      <p:cBhvr>
                                        <p:cTn id="47" dur="580">
                                          <p:stCondLst>
                                            <p:cond delay="0"/>
                                          </p:stCondLst>
                                        </p:cTn>
                                        <p:tgtEl>
                                          <p:spTgt spid="3">
                                            <p:txEl>
                                              <p:pRg st="4" end="4"/>
                                            </p:txEl>
                                          </p:spTgt>
                                        </p:tgtEl>
                                      </p:cBhvr>
                                    </p:animEffect>
                                    <p:anim calcmode="lin" valueType="num">
                                      <p:cBhvr>
                                        <p:cTn id="4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3">
                                            <p:txEl>
                                              <p:pRg st="4" end="4"/>
                                            </p:txEl>
                                          </p:spTgt>
                                        </p:tgtEl>
                                      </p:cBhvr>
                                      <p:to x="100000" y="60000"/>
                                    </p:animScale>
                                    <p:animScale>
                                      <p:cBhvr>
                                        <p:cTn id="54" dur="166" decel="50000">
                                          <p:stCondLst>
                                            <p:cond delay="676"/>
                                          </p:stCondLst>
                                        </p:cTn>
                                        <p:tgtEl>
                                          <p:spTgt spid="3">
                                            <p:txEl>
                                              <p:pRg st="4" end="4"/>
                                            </p:txEl>
                                          </p:spTgt>
                                        </p:tgtEl>
                                      </p:cBhvr>
                                      <p:to x="100000" y="100000"/>
                                    </p:animScale>
                                    <p:animScale>
                                      <p:cBhvr>
                                        <p:cTn id="55" dur="26">
                                          <p:stCondLst>
                                            <p:cond delay="1312"/>
                                          </p:stCondLst>
                                        </p:cTn>
                                        <p:tgtEl>
                                          <p:spTgt spid="3">
                                            <p:txEl>
                                              <p:pRg st="4" end="4"/>
                                            </p:txEl>
                                          </p:spTgt>
                                        </p:tgtEl>
                                      </p:cBhvr>
                                      <p:to x="100000" y="80000"/>
                                    </p:animScale>
                                    <p:animScale>
                                      <p:cBhvr>
                                        <p:cTn id="56" dur="166" decel="50000">
                                          <p:stCondLst>
                                            <p:cond delay="1338"/>
                                          </p:stCondLst>
                                        </p:cTn>
                                        <p:tgtEl>
                                          <p:spTgt spid="3">
                                            <p:txEl>
                                              <p:pRg st="4" end="4"/>
                                            </p:txEl>
                                          </p:spTgt>
                                        </p:tgtEl>
                                      </p:cBhvr>
                                      <p:to x="100000" y="100000"/>
                                    </p:animScale>
                                    <p:animScale>
                                      <p:cBhvr>
                                        <p:cTn id="57" dur="26">
                                          <p:stCondLst>
                                            <p:cond delay="1642"/>
                                          </p:stCondLst>
                                        </p:cTn>
                                        <p:tgtEl>
                                          <p:spTgt spid="3">
                                            <p:txEl>
                                              <p:pRg st="4" end="4"/>
                                            </p:txEl>
                                          </p:spTgt>
                                        </p:tgtEl>
                                      </p:cBhvr>
                                      <p:to x="100000" y="90000"/>
                                    </p:animScale>
                                    <p:animScale>
                                      <p:cBhvr>
                                        <p:cTn id="58" dur="166" decel="50000">
                                          <p:stCondLst>
                                            <p:cond delay="1668"/>
                                          </p:stCondLst>
                                        </p:cTn>
                                        <p:tgtEl>
                                          <p:spTgt spid="3">
                                            <p:txEl>
                                              <p:pRg st="4" end="4"/>
                                            </p:txEl>
                                          </p:spTgt>
                                        </p:tgtEl>
                                      </p:cBhvr>
                                      <p:to x="100000" y="100000"/>
                                    </p:animScale>
                                    <p:animScale>
                                      <p:cBhvr>
                                        <p:cTn id="59" dur="26">
                                          <p:stCondLst>
                                            <p:cond delay="1808"/>
                                          </p:stCondLst>
                                        </p:cTn>
                                        <p:tgtEl>
                                          <p:spTgt spid="3">
                                            <p:txEl>
                                              <p:pRg st="4" end="4"/>
                                            </p:txEl>
                                          </p:spTgt>
                                        </p:tgtEl>
                                      </p:cBhvr>
                                      <p:to x="100000" y="95000"/>
                                    </p:animScale>
                                    <p:animScale>
                                      <p:cBhvr>
                                        <p:cTn id="6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p:spPr>
        <p:txBody>
          <a:bodyPr>
            <a:normAutofit fontScale="90000"/>
          </a:bodyPr>
          <a:lstStyle/>
          <a:p>
            <a:r>
              <a:rPr lang="es-CO" dirty="0" smtClean="0"/>
              <a:t/>
            </a:r>
            <a:br>
              <a:rPr lang="es-CO" dirty="0" smtClean="0"/>
            </a:br>
            <a:r>
              <a:rPr lang="es-CO" sz="4900" b="1" u="sng" dirty="0" smtClean="0"/>
              <a:t>Impresionante agonía:</a:t>
            </a:r>
            <a:r>
              <a:rPr lang="es-CO" sz="4900" b="1" u="sng" dirty="0"/>
              <a:t/>
            </a:r>
            <a:br>
              <a:rPr lang="es-CO" sz="4900" b="1" u="sng" dirty="0"/>
            </a:br>
            <a:endParaRPr lang="es-CO" b="1" u="sng" dirty="0"/>
          </a:p>
        </p:txBody>
      </p:sp>
      <p:sp>
        <p:nvSpPr>
          <p:cNvPr id="3" name="2 Marcador de contenido"/>
          <p:cNvSpPr>
            <a:spLocks noGrp="1"/>
          </p:cNvSpPr>
          <p:nvPr>
            <p:ph idx="1"/>
          </p:nvPr>
        </p:nvSpPr>
        <p:spPr>
          <a:xfrm>
            <a:off x="457200" y="1600200"/>
            <a:ext cx="8229600" cy="5069160"/>
          </a:xfrm>
          <a:blipFill>
            <a:blip r:embed="rId2"/>
            <a:tile tx="0" ty="0" sx="100000" sy="100000" flip="none" algn="tl"/>
          </a:blipFill>
        </p:spPr>
        <p:txBody>
          <a:bodyPr>
            <a:normAutofit fontScale="85000" lnSpcReduction="20000"/>
          </a:bodyPr>
          <a:lstStyle/>
          <a:p>
            <a:pPr marL="0" indent="0" algn="ctr">
              <a:buNone/>
            </a:pPr>
            <a:r>
              <a:rPr lang="es-CO" dirty="0" smtClean="0"/>
              <a:t>Lucas </a:t>
            </a:r>
            <a:r>
              <a:rPr lang="es-CO" dirty="0"/>
              <a:t>nos dice que Jesús oraba estando en </a:t>
            </a:r>
            <a:r>
              <a:rPr lang="es-CO" b="1" dirty="0" smtClean="0"/>
              <a:t>AGONÍA</a:t>
            </a:r>
            <a:r>
              <a:rPr lang="es-CO" dirty="0" smtClean="0"/>
              <a:t> </a:t>
            </a:r>
            <a:r>
              <a:rPr lang="es-CO" dirty="0">
                <a:solidFill>
                  <a:srgbClr val="FF0000"/>
                </a:solidFill>
              </a:rPr>
              <a:t>(Lucas 22:44). </a:t>
            </a:r>
            <a:endParaRPr lang="es-CO" dirty="0" smtClean="0">
              <a:solidFill>
                <a:srgbClr val="FF0000"/>
              </a:solidFill>
            </a:endParaRPr>
          </a:p>
          <a:p>
            <a:pPr marL="0" indent="0" algn="ctr">
              <a:buNone/>
            </a:pPr>
            <a:r>
              <a:rPr lang="es-CO" dirty="0" smtClean="0"/>
              <a:t>Esta </a:t>
            </a:r>
            <a:r>
              <a:rPr lang="es-CO" dirty="0"/>
              <a:t>es una palabra que se usa de atletas, como corredores o luchadores, que están abriéndose paso en medio de un gran conflicto o competencia atlética. </a:t>
            </a:r>
            <a:endParaRPr lang="es-CO" dirty="0" smtClean="0"/>
          </a:p>
          <a:p>
            <a:pPr marL="0" indent="0" algn="ctr">
              <a:buNone/>
            </a:pPr>
            <a:r>
              <a:rPr lang="es-CO" dirty="0" smtClean="0"/>
              <a:t>“</a:t>
            </a:r>
            <a:r>
              <a:rPr lang="es-CO" dirty="0">
                <a:latin typeface="Agency FB" pitchFamily="34" charset="0"/>
              </a:rPr>
              <a:t>Cuando los poderes de las tinieblas se cernían sobre ÉL y la inminencia de la cruz presionaba sobre ÉL, se encontró en un conflicto que nunca antes había </a:t>
            </a:r>
            <a:r>
              <a:rPr lang="es-CO" dirty="0" smtClean="0">
                <a:latin typeface="Agency FB" pitchFamily="34" charset="0"/>
              </a:rPr>
              <a:t>experimentado</a:t>
            </a:r>
            <a:r>
              <a:rPr lang="es-CO" dirty="0" smtClean="0"/>
              <a:t>” dice </a:t>
            </a:r>
            <a:r>
              <a:rPr lang="es-CO" dirty="0"/>
              <a:t>(J. Oswald Sanders). </a:t>
            </a:r>
            <a:endParaRPr lang="es-CO" dirty="0" smtClean="0"/>
          </a:p>
          <a:p>
            <a:pPr marL="0" indent="0" algn="ctr">
              <a:buNone/>
            </a:pPr>
            <a:r>
              <a:rPr lang="es-CO" dirty="0" smtClean="0"/>
              <a:t>La </a:t>
            </a:r>
            <a:r>
              <a:rPr lang="es-CO" dirty="0"/>
              <a:t>agonía mental y emocional de esta experiencia era tan fuerte que hasta afectó físicamente al Señor. Lucas, el médico, lo describe como sigue: “Y era Su sudor como </a:t>
            </a:r>
            <a:r>
              <a:rPr lang="es-CO" dirty="0" smtClean="0"/>
              <a:t>grandes</a:t>
            </a:r>
            <a:r>
              <a:rPr lang="es-CO" b="1" dirty="0" smtClean="0"/>
              <a:t> GOTAS DE SANGRE</a:t>
            </a:r>
            <a:r>
              <a:rPr lang="es-CO" dirty="0" smtClean="0"/>
              <a:t> </a:t>
            </a:r>
            <a:r>
              <a:rPr lang="es-CO" dirty="0"/>
              <a:t>que caían hasta la </a:t>
            </a:r>
            <a:r>
              <a:rPr lang="es-CO" dirty="0" smtClean="0"/>
              <a:t>tierra. </a:t>
            </a:r>
            <a:r>
              <a:rPr lang="es-CO" dirty="0">
                <a:solidFill>
                  <a:srgbClr val="FF0000"/>
                </a:solidFill>
              </a:rPr>
              <a:t>(Lucas </a:t>
            </a:r>
            <a:r>
              <a:rPr lang="es-CO" dirty="0" smtClean="0">
                <a:solidFill>
                  <a:srgbClr val="FF0000"/>
                </a:solidFill>
              </a:rPr>
              <a:t>22:44).</a:t>
            </a:r>
            <a:endParaRPr lang="es-CO" dirty="0">
              <a:solidFill>
                <a:srgbClr val="FF0000"/>
              </a:solidFill>
            </a:endParaRPr>
          </a:p>
        </p:txBody>
      </p:sp>
    </p:spTree>
    <p:extLst>
      <p:ext uri="{BB962C8B-B14F-4D97-AF65-F5344CB8AC3E}">
        <p14:creationId xmlns:p14="http://schemas.microsoft.com/office/powerpoint/2010/main" val="2050365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80">
                                          <p:stCondLst>
                                            <p:cond delay="0"/>
                                          </p:stCondLst>
                                        </p:cTn>
                                        <p:tgtEl>
                                          <p:spTgt spid="3">
                                            <p:txEl>
                                              <p:pRg st="3" end="3"/>
                                            </p:txEl>
                                          </p:spTgt>
                                        </p:tgtEl>
                                      </p:cBhvr>
                                    </p:animEffect>
                                    <p:anim calcmode="lin" valueType="num">
                                      <p:cBhvr>
                                        <p:cTn id="23"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8" dur="26">
                                          <p:stCondLst>
                                            <p:cond delay="650"/>
                                          </p:stCondLst>
                                        </p:cTn>
                                        <p:tgtEl>
                                          <p:spTgt spid="3">
                                            <p:txEl>
                                              <p:pRg st="3" end="3"/>
                                            </p:txEl>
                                          </p:spTgt>
                                        </p:tgtEl>
                                      </p:cBhvr>
                                      <p:to x="100000" y="60000"/>
                                    </p:animScale>
                                    <p:animScale>
                                      <p:cBhvr>
                                        <p:cTn id="29" dur="166" decel="50000">
                                          <p:stCondLst>
                                            <p:cond delay="676"/>
                                          </p:stCondLst>
                                        </p:cTn>
                                        <p:tgtEl>
                                          <p:spTgt spid="3">
                                            <p:txEl>
                                              <p:pRg st="3" end="3"/>
                                            </p:txEl>
                                          </p:spTgt>
                                        </p:tgtEl>
                                      </p:cBhvr>
                                      <p:to x="100000" y="100000"/>
                                    </p:animScale>
                                    <p:animScale>
                                      <p:cBhvr>
                                        <p:cTn id="30" dur="26">
                                          <p:stCondLst>
                                            <p:cond delay="1312"/>
                                          </p:stCondLst>
                                        </p:cTn>
                                        <p:tgtEl>
                                          <p:spTgt spid="3">
                                            <p:txEl>
                                              <p:pRg st="3" end="3"/>
                                            </p:txEl>
                                          </p:spTgt>
                                        </p:tgtEl>
                                      </p:cBhvr>
                                      <p:to x="100000" y="80000"/>
                                    </p:animScale>
                                    <p:animScale>
                                      <p:cBhvr>
                                        <p:cTn id="31" dur="166" decel="50000">
                                          <p:stCondLst>
                                            <p:cond delay="1338"/>
                                          </p:stCondLst>
                                        </p:cTn>
                                        <p:tgtEl>
                                          <p:spTgt spid="3">
                                            <p:txEl>
                                              <p:pRg st="3" end="3"/>
                                            </p:txEl>
                                          </p:spTgt>
                                        </p:tgtEl>
                                      </p:cBhvr>
                                      <p:to x="100000" y="100000"/>
                                    </p:animScale>
                                    <p:animScale>
                                      <p:cBhvr>
                                        <p:cTn id="32" dur="26">
                                          <p:stCondLst>
                                            <p:cond delay="1642"/>
                                          </p:stCondLst>
                                        </p:cTn>
                                        <p:tgtEl>
                                          <p:spTgt spid="3">
                                            <p:txEl>
                                              <p:pRg st="3" end="3"/>
                                            </p:txEl>
                                          </p:spTgt>
                                        </p:tgtEl>
                                      </p:cBhvr>
                                      <p:to x="100000" y="90000"/>
                                    </p:animScale>
                                    <p:animScale>
                                      <p:cBhvr>
                                        <p:cTn id="33" dur="166" decel="50000">
                                          <p:stCondLst>
                                            <p:cond delay="1668"/>
                                          </p:stCondLst>
                                        </p:cTn>
                                        <p:tgtEl>
                                          <p:spTgt spid="3">
                                            <p:txEl>
                                              <p:pRg st="3" end="3"/>
                                            </p:txEl>
                                          </p:spTgt>
                                        </p:tgtEl>
                                      </p:cBhvr>
                                      <p:to x="100000" y="100000"/>
                                    </p:animScale>
                                    <p:animScale>
                                      <p:cBhvr>
                                        <p:cTn id="34" dur="26">
                                          <p:stCondLst>
                                            <p:cond delay="1808"/>
                                          </p:stCondLst>
                                        </p:cTn>
                                        <p:tgtEl>
                                          <p:spTgt spid="3">
                                            <p:txEl>
                                              <p:pRg st="3" end="3"/>
                                            </p:txEl>
                                          </p:spTgt>
                                        </p:tgtEl>
                                      </p:cBhvr>
                                      <p:to x="100000" y="95000"/>
                                    </p:animScale>
                                    <p:animScale>
                                      <p:cBhvr>
                                        <p:cTn id="35"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3096344"/>
          </a:xfrm>
          <a:solidFill>
            <a:schemeClr val="accent3">
              <a:lumMod val="40000"/>
              <a:lumOff val="60000"/>
            </a:schemeClr>
          </a:solidFill>
        </p:spPr>
        <p:txBody>
          <a:bodyPr>
            <a:normAutofit fontScale="92500" lnSpcReduction="10000"/>
          </a:bodyPr>
          <a:lstStyle/>
          <a:p>
            <a:pPr marL="0" indent="0" algn="ctr">
              <a:buNone/>
            </a:pPr>
            <a:r>
              <a:rPr lang="es-CO" dirty="0" smtClean="0"/>
              <a:t>De </a:t>
            </a:r>
            <a:r>
              <a:rPr lang="es-CO" dirty="0"/>
              <a:t>acuerdo con autoridades médicas, aparentemente es posible que en situaciones de mucha tensión algunos capilares se dilaten a tal extremo que revientan. Cuando esto sucede cerca de las glándulas sudoríparas, la sangre y el sudor se exuda en conjunto. En un caso así las gotas de sudor estarían mezcladas con sangre. </a:t>
            </a:r>
            <a:endParaRPr lang="es-CO" dirty="0" smtClean="0"/>
          </a:p>
        </p:txBody>
      </p:sp>
      <p:sp>
        <p:nvSpPr>
          <p:cNvPr id="4" name="3 Rectángulo"/>
          <p:cNvSpPr/>
          <p:nvPr/>
        </p:nvSpPr>
        <p:spPr>
          <a:xfrm>
            <a:off x="611560" y="3861048"/>
            <a:ext cx="4824536" cy="2677656"/>
          </a:xfrm>
          <a:prstGeom prst="rect">
            <a:avLst/>
          </a:prstGeom>
          <a:solidFill>
            <a:schemeClr val="accent3">
              <a:lumMod val="40000"/>
              <a:lumOff val="60000"/>
            </a:schemeClr>
          </a:solidFill>
        </p:spPr>
        <p:txBody>
          <a:bodyPr wrap="square">
            <a:spAutoFit/>
          </a:bodyPr>
          <a:lstStyle/>
          <a:p>
            <a:r>
              <a:rPr lang="es-CO" sz="2800" dirty="0"/>
              <a:t>Esto no es sino una pequeña evidencia externa de la gran agonía interior que el Hijo del Hombre estaba experimentando cuando la sombra de la cruz se acercaba.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1702" y="3861048"/>
            <a:ext cx="2859087" cy="2700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000350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88640"/>
            <a:ext cx="8928992" cy="6669360"/>
          </a:xfrm>
          <a:blipFill>
            <a:blip r:embed="rId2"/>
            <a:tile tx="0" ty="0" sx="100000" sy="100000" flip="none" algn="tl"/>
          </a:blipFill>
        </p:spPr>
        <p:txBody>
          <a:bodyPr>
            <a:normAutofit fontScale="77500" lnSpcReduction="20000"/>
          </a:bodyPr>
          <a:lstStyle/>
          <a:p>
            <a:pPr marL="0" indent="0" algn="ctr">
              <a:buNone/>
            </a:pPr>
            <a:r>
              <a:rPr lang="es-CO" b="1" dirty="0">
                <a:solidFill>
                  <a:srgbClr val="FF0000"/>
                </a:solidFill>
              </a:rPr>
              <a:t>Hebreos 5:7 </a:t>
            </a:r>
            <a:r>
              <a:rPr lang="es-CO" dirty="0"/>
              <a:t>también nos da una descripción de Cristo en Getsemaní.</a:t>
            </a:r>
          </a:p>
          <a:p>
            <a:pPr marL="0" indent="0" algn="ctr">
              <a:buNone/>
            </a:pPr>
            <a:r>
              <a:rPr lang="es-CO" dirty="0"/>
              <a:t>Allí dice:  </a:t>
            </a:r>
            <a:r>
              <a:rPr lang="es-CO" dirty="0">
                <a:latin typeface="Agency FB" pitchFamily="34" charset="0"/>
              </a:rPr>
              <a:t>Y Cristo, en los días de su carne, ofreciendo ruegos y súplicas con gran clamor y lágrimas al que le podía librar de la muerte, fue oído a causa de su temor reverente.</a:t>
            </a:r>
          </a:p>
          <a:p>
            <a:endParaRPr lang="es-CO" dirty="0" smtClean="0"/>
          </a:p>
          <a:p>
            <a:pPr marL="0" indent="0" algn="ctr">
              <a:buNone/>
            </a:pPr>
            <a:r>
              <a:rPr lang="es-CO" dirty="0" smtClean="0"/>
              <a:t>Si </a:t>
            </a:r>
            <a:r>
              <a:rPr lang="es-CO" dirty="0"/>
              <a:t>la mera anticipación del Calvario produjo una experiencia tan agonizante, ¿cómo habrá sido la experiencia de sufrir realmente la cruz? Sin embargo nuestro Salvador estaba totalmente preparado para enfrentar todo lo que tenía por </a:t>
            </a:r>
            <a:r>
              <a:rPr lang="es-CO" dirty="0" smtClean="0"/>
              <a:t>delante.</a:t>
            </a:r>
          </a:p>
          <a:p>
            <a:pPr marL="0" indent="0" algn="ctr">
              <a:buNone/>
            </a:pPr>
            <a:endParaRPr lang="es-CO" b="1" dirty="0" smtClean="0">
              <a:solidFill>
                <a:srgbClr val="FF0000"/>
              </a:solidFill>
            </a:endParaRPr>
          </a:p>
          <a:p>
            <a:pPr marL="0" indent="0" algn="ctr">
              <a:buNone/>
            </a:pPr>
            <a:r>
              <a:rPr lang="es-CO" b="1" dirty="0" smtClean="0">
                <a:solidFill>
                  <a:srgbClr val="FF0000"/>
                </a:solidFill>
              </a:rPr>
              <a:t>Marcos 14:41-42</a:t>
            </a:r>
            <a:r>
              <a:rPr lang="es-CO" b="1" dirty="0" smtClean="0">
                <a:latin typeface="Agency FB" pitchFamily="34" charset="0"/>
              </a:rPr>
              <a:t>. Vino </a:t>
            </a:r>
            <a:r>
              <a:rPr lang="es-CO" b="1" dirty="0">
                <a:latin typeface="Agency FB" pitchFamily="34" charset="0"/>
              </a:rPr>
              <a:t>la tercera vez, y les dijo: Dormid ya, y descansad. Basta, la hora ha venido; he aquí, el Hijo del Hombre es entregado en manos de los </a:t>
            </a:r>
            <a:r>
              <a:rPr lang="es-CO" b="1" dirty="0" smtClean="0">
                <a:latin typeface="Agency FB" pitchFamily="34" charset="0"/>
              </a:rPr>
              <a:t>pecadores. 42 </a:t>
            </a:r>
            <a:r>
              <a:rPr lang="es-CO" b="1" dirty="0">
                <a:latin typeface="Agency FB" pitchFamily="34" charset="0"/>
              </a:rPr>
              <a:t>Levantaos, vamos; he aquí, se acerca el que me entrega</a:t>
            </a:r>
            <a:r>
              <a:rPr lang="es-CO" b="1" dirty="0" smtClean="0">
                <a:latin typeface="Agency FB" pitchFamily="34" charset="0"/>
              </a:rPr>
              <a:t>. </a:t>
            </a:r>
          </a:p>
          <a:p>
            <a:pPr marL="0" indent="0" algn="ctr">
              <a:buNone/>
            </a:pPr>
            <a:endParaRPr lang="es-CO" dirty="0" smtClean="0"/>
          </a:p>
          <a:p>
            <a:pPr marL="0" indent="0" algn="ctr">
              <a:buNone/>
            </a:pPr>
            <a:r>
              <a:rPr lang="es-CO" dirty="0" smtClean="0"/>
              <a:t>Su </a:t>
            </a:r>
            <a:r>
              <a:rPr lang="es-CO" dirty="0"/>
              <a:t>supremo deseo por la gloria y voluntad del Padre y Su asombroso amor hacia los que ÉL vino a salvar, lo hicieron ir a la cruz del Calvario</a:t>
            </a:r>
            <a:r>
              <a:rPr lang="es-CO" dirty="0" smtClean="0"/>
              <a:t>. Alabado sea Dios.</a:t>
            </a:r>
            <a:r>
              <a:rPr lang="es-CO" dirty="0"/>
              <a:t/>
            </a:r>
            <a:br>
              <a:rPr lang="es-CO" dirty="0"/>
            </a:br>
            <a:endParaRPr lang="es-CO" dirty="0"/>
          </a:p>
          <a:p>
            <a:endParaRPr lang="es-CO" dirty="0"/>
          </a:p>
        </p:txBody>
      </p:sp>
    </p:spTree>
    <p:extLst>
      <p:ext uri="{BB962C8B-B14F-4D97-AF65-F5344CB8AC3E}">
        <p14:creationId xmlns:p14="http://schemas.microsoft.com/office/powerpoint/2010/main" val="13554129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6600" b="1" i="1" dirty="0" smtClean="0"/>
              <a:t>Conclusión:</a:t>
            </a:r>
            <a:endParaRPr lang="es-CO" sz="6600" b="1" i="1" dirty="0"/>
          </a:p>
        </p:txBody>
      </p:sp>
      <p:sp>
        <p:nvSpPr>
          <p:cNvPr id="3" name="2 Marcador de contenido"/>
          <p:cNvSpPr>
            <a:spLocks noGrp="1"/>
          </p:cNvSpPr>
          <p:nvPr>
            <p:ph idx="1"/>
          </p:nvPr>
        </p:nvSpPr>
        <p:spPr>
          <a:xfrm>
            <a:off x="457200" y="1600201"/>
            <a:ext cx="8229600" cy="1972816"/>
          </a:xfrm>
        </p:spPr>
        <p:txBody>
          <a:bodyPr>
            <a:normAutofit fontScale="85000" lnSpcReduction="10000"/>
          </a:bodyPr>
          <a:lstStyle/>
          <a:p>
            <a:pPr marL="0" indent="0" algn="ctr">
              <a:buNone/>
            </a:pPr>
            <a:r>
              <a:rPr lang="es-CO" dirty="0" smtClean="0"/>
              <a:t>Después de haber estudiado por todo lo que pasó nuestro Salvador para que usted y yo obtuviésemos la salvación, yo te invito aquí que entregues tu vida a Cristo Jesús, Él te ama tanto que no escatimó absolutamente nada con el de que tu y yo fuésemos salvos.</a:t>
            </a:r>
          </a:p>
        </p:txBody>
      </p:sp>
      <p:sp>
        <p:nvSpPr>
          <p:cNvPr id="4" name="3 Rectángulo"/>
          <p:cNvSpPr/>
          <p:nvPr/>
        </p:nvSpPr>
        <p:spPr>
          <a:xfrm>
            <a:off x="20030" y="3933056"/>
            <a:ext cx="4572000" cy="2677656"/>
          </a:xfrm>
          <a:prstGeom prst="rect">
            <a:avLst/>
          </a:prstGeom>
        </p:spPr>
        <p:txBody>
          <a:bodyPr>
            <a:spAutoFit/>
          </a:bodyPr>
          <a:lstStyle/>
          <a:p>
            <a:pPr algn="ctr"/>
            <a:r>
              <a:rPr lang="es-CO" sz="2800" b="1" i="1" dirty="0">
                <a:solidFill>
                  <a:srgbClr val="FF0000"/>
                </a:solidFill>
              </a:rPr>
              <a:t>Mi deseo y oración es que lo hagas ahora mismo, </a:t>
            </a:r>
            <a:r>
              <a:rPr lang="es-CO" sz="2800" b="1" i="1" dirty="0" smtClean="0">
                <a:solidFill>
                  <a:srgbClr val="FF0000"/>
                </a:solidFill>
              </a:rPr>
              <a:t>Cristo </a:t>
            </a:r>
            <a:r>
              <a:rPr lang="es-CO" sz="2800" b="1" i="1" dirty="0">
                <a:solidFill>
                  <a:srgbClr val="FF0000"/>
                </a:solidFill>
              </a:rPr>
              <a:t>ya casi regresa por todos aquellos que lo hayan aceptado como su Salvador persona, Amen.</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645024"/>
            <a:ext cx="3891136" cy="3212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079341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074"/>
                                        </p:tgtEl>
                                        <p:attrNameLst>
                                          <p:attrName>style.visibility</p:attrName>
                                        </p:attrNameLst>
                                      </p:cBhvr>
                                      <p:to>
                                        <p:strVal val="visible"/>
                                      </p:to>
                                    </p:set>
                                    <p:animEffect transition="in" filter="wipe(down)">
                                      <p:cBhvr>
                                        <p:cTn id="31" dur="580">
                                          <p:stCondLst>
                                            <p:cond delay="0"/>
                                          </p:stCondLst>
                                        </p:cTn>
                                        <p:tgtEl>
                                          <p:spTgt spid="3074"/>
                                        </p:tgtEl>
                                      </p:cBhvr>
                                    </p:animEffect>
                                    <p:anim calcmode="lin" valueType="num">
                                      <p:cBhvr>
                                        <p:cTn id="32"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37" dur="26">
                                          <p:stCondLst>
                                            <p:cond delay="650"/>
                                          </p:stCondLst>
                                        </p:cTn>
                                        <p:tgtEl>
                                          <p:spTgt spid="3074"/>
                                        </p:tgtEl>
                                      </p:cBhvr>
                                      <p:to x="100000" y="60000"/>
                                    </p:animScale>
                                    <p:animScale>
                                      <p:cBhvr>
                                        <p:cTn id="38" dur="166" decel="50000">
                                          <p:stCondLst>
                                            <p:cond delay="676"/>
                                          </p:stCondLst>
                                        </p:cTn>
                                        <p:tgtEl>
                                          <p:spTgt spid="3074"/>
                                        </p:tgtEl>
                                      </p:cBhvr>
                                      <p:to x="100000" y="100000"/>
                                    </p:animScale>
                                    <p:animScale>
                                      <p:cBhvr>
                                        <p:cTn id="39" dur="26">
                                          <p:stCondLst>
                                            <p:cond delay="1312"/>
                                          </p:stCondLst>
                                        </p:cTn>
                                        <p:tgtEl>
                                          <p:spTgt spid="3074"/>
                                        </p:tgtEl>
                                      </p:cBhvr>
                                      <p:to x="100000" y="80000"/>
                                    </p:animScale>
                                    <p:animScale>
                                      <p:cBhvr>
                                        <p:cTn id="40" dur="166" decel="50000">
                                          <p:stCondLst>
                                            <p:cond delay="1338"/>
                                          </p:stCondLst>
                                        </p:cTn>
                                        <p:tgtEl>
                                          <p:spTgt spid="3074"/>
                                        </p:tgtEl>
                                      </p:cBhvr>
                                      <p:to x="100000" y="100000"/>
                                    </p:animScale>
                                    <p:animScale>
                                      <p:cBhvr>
                                        <p:cTn id="41" dur="26">
                                          <p:stCondLst>
                                            <p:cond delay="1642"/>
                                          </p:stCondLst>
                                        </p:cTn>
                                        <p:tgtEl>
                                          <p:spTgt spid="3074"/>
                                        </p:tgtEl>
                                      </p:cBhvr>
                                      <p:to x="100000" y="90000"/>
                                    </p:animScale>
                                    <p:animScale>
                                      <p:cBhvr>
                                        <p:cTn id="42" dur="166" decel="50000">
                                          <p:stCondLst>
                                            <p:cond delay="1668"/>
                                          </p:stCondLst>
                                        </p:cTn>
                                        <p:tgtEl>
                                          <p:spTgt spid="3074"/>
                                        </p:tgtEl>
                                      </p:cBhvr>
                                      <p:to x="100000" y="100000"/>
                                    </p:animScale>
                                    <p:animScale>
                                      <p:cBhvr>
                                        <p:cTn id="43" dur="26">
                                          <p:stCondLst>
                                            <p:cond delay="1808"/>
                                          </p:stCondLst>
                                        </p:cTn>
                                        <p:tgtEl>
                                          <p:spTgt spid="3074"/>
                                        </p:tgtEl>
                                      </p:cBhvr>
                                      <p:to x="100000" y="95000"/>
                                    </p:animScale>
                                    <p:animScale>
                                      <p:cBhvr>
                                        <p:cTn id="44"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620688"/>
            <a:ext cx="7272808"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6314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899</TotalTime>
  <Words>1754</Words>
  <Application>Microsoft Office PowerPoint</Application>
  <PresentationFormat>Presentación en pantalla (4:3)</PresentationFormat>
  <Paragraphs>128</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La agonía de cristo</vt:lpstr>
      <vt:lpstr>¿SABÍAS QUE EN UNA OPORTUNIDAD EL SEÑOR JESÚS CLAMÓ POR SALVACIÓN? </vt:lpstr>
      <vt:lpstr>Jesús, en Su perfecta humanidad, no deseaba enfrentar esta terrible hora. Jesús había anticipado esta hora (ÉL la había visto y sabía de ella de antemano), pero ahora, cuando la hora estaba muy cerca dijo: “ha  llegado la hora,”, Mateo 26:45, como  Hombre, ÉL naturalmente la rehuía. </vt:lpstr>
      <vt:lpstr>Presentación de PowerPoint</vt:lpstr>
      <vt:lpstr>Presentación de PowerPoint</vt:lpstr>
      <vt:lpstr>Presentación de PowerPoint</vt:lpstr>
      <vt:lpstr>Presentación de PowerPoint</vt:lpstr>
      <vt:lpstr> La Copa amarga </vt:lpstr>
      <vt:lpstr> ¿Qué era esta “copa” y qué contenía?  </vt:lpstr>
      <vt:lpstr>Presentación de PowerPoint</vt:lpstr>
      <vt:lpstr>De acuerdo con Juan 18:11, ¿quién dio a beber esta copa a Jesús?</vt:lpstr>
      <vt:lpstr>¿Cómo trata Dios con el pecado?</vt:lpstr>
      <vt:lpstr> ¿Cómo trata Dios con el pecador creyente? </vt:lpstr>
      <vt:lpstr>¿Cómo trata Dios con la persona que se niega a venir a Cristo para ser salvo? </vt:lpstr>
      <vt:lpstr>Presentación de PowerPoint</vt:lpstr>
      <vt:lpstr>Presentación de PowerPoint</vt:lpstr>
      <vt:lpstr> El Atribulado Salvador </vt:lpstr>
      <vt:lpstr>Presentación de PowerPoint</vt:lpstr>
      <vt:lpstr> Profunda Angustia: </vt:lpstr>
      <vt:lpstr> Impresionante agonía: </vt:lpstr>
      <vt:lpstr>Presentación de PowerPoint</vt:lpstr>
      <vt:lpstr>Presentación de PowerPoint</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agonía de cristo</dc:title>
  <dc:creator>FAMILIA FIERRO CH</dc:creator>
  <cp:lastModifiedBy>FAMILIA FIERRO CH</cp:lastModifiedBy>
  <cp:revision>106</cp:revision>
  <dcterms:created xsi:type="dcterms:W3CDTF">2013-03-03T11:20:46Z</dcterms:created>
  <dcterms:modified xsi:type="dcterms:W3CDTF">2014-03-29T01:48:18Z</dcterms:modified>
</cp:coreProperties>
</file>